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1636" r:id="rId2"/>
    <p:sldId id="1640" r:id="rId3"/>
    <p:sldId id="1759" r:id="rId4"/>
    <p:sldId id="1760" r:id="rId5"/>
    <p:sldId id="1761" r:id="rId6"/>
    <p:sldId id="1762" r:id="rId7"/>
    <p:sldId id="1763" r:id="rId8"/>
  </p:sldIdLst>
  <p:sldSz cx="9144000" cy="5143500" type="screen16x9"/>
  <p:notesSz cx="6797675" cy="9926638"/>
  <p:custDataLst>
    <p:tags r:id="rId11"/>
  </p:custDataLst>
  <p:defaultTextStyle>
    <a:defPPr>
      <a:defRPr lang="ru-RU">
        <a:effectLst/>
      </a:defRPr>
    </a:defPPr>
    <a:lvl1pPr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effectLst/>
        <a:latin typeface="Arial"/>
        <a:ea typeface="+mn-ea"/>
        <a:cs typeface="+mn-cs"/>
      </a:defRPr>
    </a:lvl1pPr>
    <a:lvl2pPr marL="387679" indent="-96161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effectLst/>
        <a:latin typeface="Arial"/>
        <a:ea typeface="+mn-ea"/>
        <a:cs typeface="+mn-cs"/>
      </a:defRPr>
    </a:lvl2pPr>
    <a:lvl3pPr marL="776370" indent="-193334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effectLst/>
        <a:latin typeface="Arial"/>
        <a:ea typeface="+mn-ea"/>
        <a:cs typeface="+mn-cs"/>
      </a:defRPr>
    </a:lvl3pPr>
    <a:lvl4pPr marL="1165061" indent="-290506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effectLst/>
        <a:latin typeface="Arial"/>
        <a:ea typeface="+mn-ea"/>
        <a:cs typeface="+mn-cs"/>
      </a:defRPr>
    </a:lvl4pPr>
    <a:lvl5pPr marL="1553751" indent="-387679" algn="l" defTabSz="776370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effectLst/>
        <a:latin typeface="Arial"/>
        <a:ea typeface="+mn-ea"/>
        <a:cs typeface="+mn-cs"/>
      </a:defRPr>
    </a:lvl5pPr>
    <a:lvl6pPr marL="1457590" algn="l" defTabSz="583036" rtl="0" eaLnBrk="1" latinLnBrk="0" hangingPunct="1">
      <a:defRPr sz="1500" kern="1200">
        <a:solidFill>
          <a:schemeClr val="tx1"/>
        </a:solidFill>
        <a:effectLst/>
        <a:latin typeface="Arial"/>
        <a:ea typeface="+mn-ea"/>
        <a:cs typeface="+mn-cs"/>
      </a:defRPr>
    </a:lvl6pPr>
    <a:lvl7pPr marL="1749108" algn="l" defTabSz="583036" rtl="0" eaLnBrk="1" latinLnBrk="0" hangingPunct="1">
      <a:defRPr sz="1500" kern="1200">
        <a:solidFill>
          <a:schemeClr val="tx1"/>
        </a:solidFill>
        <a:effectLst/>
        <a:latin typeface="Arial"/>
        <a:ea typeface="+mn-ea"/>
        <a:cs typeface="+mn-cs"/>
      </a:defRPr>
    </a:lvl7pPr>
    <a:lvl8pPr marL="2040626" algn="l" defTabSz="583036" rtl="0" eaLnBrk="1" latinLnBrk="0" hangingPunct="1">
      <a:defRPr sz="1500" kern="1200">
        <a:solidFill>
          <a:schemeClr val="tx1"/>
        </a:solidFill>
        <a:effectLst/>
        <a:latin typeface="Arial"/>
        <a:ea typeface="+mn-ea"/>
        <a:cs typeface="+mn-cs"/>
      </a:defRPr>
    </a:lvl8pPr>
    <a:lvl9pPr marL="2332144" algn="l" defTabSz="583036" rtl="0" eaLnBrk="1" latinLnBrk="0" hangingPunct="1">
      <a:defRPr sz="1500" kern="1200">
        <a:solidFill>
          <a:schemeClr val="tx1"/>
        </a:solidFill>
        <a:effectLst/>
        <a:latin typeface="Arial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orient="horz" pos="3203" userDrawn="1">
          <p15:clr>
            <a:srgbClr val="A4A3A4"/>
          </p15:clr>
        </p15:guide>
        <p15:guide id="6" pos="2077" userDrawn="1">
          <p15:clr>
            <a:srgbClr val="A4A3A4"/>
          </p15:clr>
        </p15:guide>
        <p15:guide id="7" orient="horz" pos="2402">
          <p15:clr>
            <a:srgbClr val="A4A3A4"/>
          </p15:clr>
        </p15:guide>
        <p15:guide id="8" pos="19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 userDrawn="1">
          <p15:clr>
            <a:srgbClr val="A4A3A4"/>
          </p15:clr>
        </p15:guide>
        <p15:guide id="2" orient="horz" pos="3224" userDrawn="1">
          <p15:clr>
            <a:srgbClr val="A4A3A4"/>
          </p15:clr>
        </p15:guide>
        <p15:guide id="3" pos="2238" userDrawn="1">
          <p15:clr>
            <a:srgbClr val="A4A3A4"/>
          </p15:clr>
        </p15:guide>
        <p15:guide id="4" orient="horz" pos="3126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Минеев" initials="АМ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CC"/>
    <a:srgbClr val="C7DCF7"/>
    <a:srgbClr val="AED296"/>
    <a:srgbClr val="92184F"/>
    <a:srgbClr val="3FCDFF"/>
    <a:srgbClr val="F0F0F0"/>
    <a:srgbClr val="E6E6E6"/>
    <a:srgbClr val="B1B1B1"/>
    <a:srgbClr val="9D9D9D"/>
    <a:srgbClr val="E3ED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5" autoAdjust="0"/>
    <p:restoredTop sz="96370" autoAdjust="0"/>
  </p:normalViewPr>
  <p:slideViewPr>
    <p:cSldViewPr snapToGrid="0">
      <p:cViewPr>
        <p:scale>
          <a:sx n="75" d="100"/>
          <a:sy n="75" d="100"/>
        </p:scale>
        <p:origin x="162" y="-1152"/>
      </p:cViewPr>
      <p:guideLst>
        <p:guide orient="horz" pos="3203"/>
        <p:guide orient="horz" pos="2402"/>
        <p:guide pos="2077"/>
        <p:guide pos="1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10624"/>
    </p:cViewPr>
  </p:sorterViewPr>
  <p:notesViewPr>
    <p:cSldViewPr snapToGrid="0">
      <p:cViewPr>
        <p:scale>
          <a:sx n="150" d="100"/>
          <a:sy n="150" d="100"/>
        </p:scale>
        <p:origin x="606" y="-2370"/>
      </p:cViewPr>
      <p:guideLst>
        <p:guide orient="horz" pos="3223"/>
        <p:guide orient="horz" pos="3224"/>
        <p:guide orient="horz" pos="3126"/>
        <p:guide orient="horz" pos="3127"/>
        <p:guide pos="223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93AB4-EB39-4386-9630-2CBC25F600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>
            <a:effectLst/>
          </a:endParaRPr>
        </a:p>
      </dgm:t>
    </dgm:pt>
    <dgm:pt modelId="{15D03565-DE95-4EE3-9C00-F91272E27E15}" type="parTrans" cxnId="{AD135CCD-290A-43B7-9B77-583CA70AA1EA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89002-26D1-4735-A5C7-E01C82A1B193}">
      <dgm:prSet phldrT="[Текст]" custT="1"/>
      <dgm:spPr/>
      <dgm:t>
        <a:bodyPr/>
        <a:lstStyle/>
        <a:p>
          <a:pPr rtl="0"/>
          <a:r>
            <a:rPr lang="en-US" sz="14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Geological exploration and wells</a:t>
          </a:r>
        </a:p>
      </dgm:t>
    </dgm:pt>
    <dgm:pt modelId="{33B9D4A0-02AC-40F4-8259-FE4577B3208C}" type="parTrans" cxnId="{0EAB30AF-0A5E-4FA6-A56A-CC58D1446CD2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825F4-1DCE-46B6-B6C9-FB3D84227CD9}">
      <dgm:prSet phldrT="[Текст]"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E8F1D-0050-41E2-A4BD-32F7CB8099AA}" type="sibTrans" cxnId="{0EAB30AF-0A5E-4FA6-A56A-CC58D1446CD2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2DCBD-6CBF-40C9-BB4E-0C0AA5B02D6A}" type="sibTrans" cxnId="{AD135CCD-290A-43B7-9B77-583CA70AA1EA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18012-519C-4191-9417-F6C8E33B0401}" type="parTrans" cxnId="{B41A1716-1ABD-43B2-845F-EE6582DFA371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CFE15-25DB-4611-946C-4C930CBBAB23}">
      <dgm:prSet phldrT="[Текст]" custT="1"/>
      <dgm:spPr/>
      <dgm:t>
        <a:bodyPr/>
        <a:lstStyle/>
        <a:p>
          <a:pPr rtl="0"/>
          <a:r>
            <a:rPr lang="en-US" sz="14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Field development</a:t>
          </a:r>
        </a:p>
      </dgm:t>
    </dgm:pt>
    <dgm:pt modelId="{73FBAD17-2C34-4C85-90E1-29A957F86CE4}" type="parTrans" cxnId="{B29C33C4-478C-48AC-957D-A8AB7CB565DA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158667-EBDD-4593-B368-F5229971926E}">
      <dgm:prSet phldrT="[Текст]"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9B957-BFC9-4401-83EA-7E0332A4603E}" type="sibTrans" cxnId="{B29C33C4-478C-48AC-957D-A8AB7CB565DA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66195-2539-403A-A3A5-6B0467D967CE}" type="sibTrans" cxnId="{B41A1716-1ABD-43B2-845F-EE6582DFA371}">
      <dgm:prSet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54FE5-E8CA-4B5D-9795-5D78C09A2425}" type="pres">
      <dgm:prSet presAssocID="{79593AB4-EB39-4386-9630-2CBC25F600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E604CB8A-CA95-4445-B2B3-DE85D4D03822}" type="pres">
      <dgm:prSet presAssocID="{1CD89002-26D1-4735-A5C7-E01C82A1B1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6489AE67-F17D-45ED-BC7E-89055B119C7B}" type="pres">
      <dgm:prSet presAssocID="{1CD89002-26D1-4735-A5C7-E01C82A1B1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EC947513-AD33-4D6A-A903-33A3F22E1A2C}" type="pres">
      <dgm:prSet presAssocID="{2D3CFE15-25DB-4611-946C-4C930CBBAB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C98BABE1-FFC9-4C4D-80F7-875BD24A1BAC}" type="pres">
      <dgm:prSet presAssocID="{2D3CFE15-25DB-4611-946C-4C930CBBAB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</dgm:ptLst>
  <dgm:cxnLst>
    <dgm:cxn modelId="{3F0F945B-3B7D-419B-BDEA-8E222EDD4109}" type="presOf" srcId="{1CD89002-26D1-4735-A5C7-E01C82A1B193}" destId="{E604CB8A-CA95-4445-B2B3-DE85D4D03822}" srcOrd="0" destOrd="0" presId="urn:microsoft.com/office/officeart/2005/8/layout/vList2"/>
    <dgm:cxn modelId="{B29C33C4-478C-48AC-957D-A8AB7CB565DA}" srcId="{2D3CFE15-25DB-4611-946C-4C930CBBAB23}" destId="{88158667-EBDD-4593-B368-F5229971926E}" srcOrd="0" destOrd="0" parTransId="{73FBAD17-2C34-4C85-90E1-29A957F86CE4}" sibTransId="{0AF9B957-BFC9-4401-83EA-7E0332A4603E}"/>
    <dgm:cxn modelId="{0EAB30AF-0A5E-4FA6-A56A-CC58D1446CD2}" srcId="{1CD89002-26D1-4735-A5C7-E01C82A1B193}" destId="{138825F4-1DCE-46B6-B6C9-FB3D84227CD9}" srcOrd="0" destOrd="0" parTransId="{33B9D4A0-02AC-40F4-8259-FE4577B3208C}" sibTransId="{28EE8F1D-0050-41E2-A4BD-32F7CB8099AA}"/>
    <dgm:cxn modelId="{25C53822-C77F-4545-B60D-6FFE13A14FAE}" type="presOf" srcId="{88158667-EBDD-4593-B368-F5229971926E}" destId="{C98BABE1-FFC9-4C4D-80F7-875BD24A1BAC}" srcOrd="0" destOrd="0" presId="urn:microsoft.com/office/officeart/2005/8/layout/vList2"/>
    <dgm:cxn modelId="{C41AA975-FEDE-47A9-8DE2-2D59B27119FC}" type="presOf" srcId="{2D3CFE15-25DB-4611-946C-4C930CBBAB23}" destId="{EC947513-AD33-4D6A-A903-33A3F22E1A2C}" srcOrd="0" destOrd="0" presId="urn:microsoft.com/office/officeart/2005/8/layout/vList2"/>
    <dgm:cxn modelId="{AD135CCD-290A-43B7-9B77-583CA70AA1EA}" srcId="{79593AB4-EB39-4386-9630-2CBC25F600EE}" destId="{1CD89002-26D1-4735-A5C7-E01C82A1B193}" srcOrd="0" destOrd="0" parTransId="{15D03565-DE95-4EE3-9C00-F91272E27E15}" sibTransId="{F062DCBD-6CBF-40C9-BB4E-0C0AA5B02D6A}"/>
    <dgm:cxn modelId="{A32FD937-37D6-44E6-8751-E9000E4FA208}" type="presOf" srcId="{79593AB4-EB39-4386-9630-2CBC25F600EE}" destId="{3AD54FE5-E8CA-4B5D-9795-5D78C09A2425}" srcOrd="0" destOrd="0" presId="urn:microsoft.com/office/officeart/2005/8/layout/vList2"/>
    <dgm:cxn modelId="{B41A1716-1ABD-43B2-845F-EE6582DFA371}" srcId="{79593AB4-EB39-4386-9630-2CBC25F600EE}" destId="{2D3CFE15-25DB-4611-946C-4C930CBBAB23}" srcOrd="1" destOrd="0" parTransId="{A6618012-519C-4191-9417-F6C8E33B0401}" sibTransId="{C3B66195-2539-403A-A3A5-6B0467D967CE}"/>
    <dgm:cxn modelId="{7AF25809-FBCF-4FEA-9C08-40A89A691433}" type="presOf" srcId="{138825F4-1DCE-46B6-B6C9-FB3D84227CD9}" destId="{6489AE67-F17D-45ED-BC7E-89055B119C7B}" srcOrd="0" destOrd="0" presId="urn:microsoft.com/office/officeart/2005/8/layout/vList2"/>
    <dgm:cxn modelId="{499B2566-F071-40E0-A91E-2241FE49100E}" type="presParOf" srcId="{3AD54FE5-E8CA-4B5D-9795-5D78C09A2425}" destId="{E604CB8A-CA95-4445-B2B3-DE85D4D03822}" srcOrd="0" destOrd="0" presId="urn:microsoft.com/office/officeart/2005/8/layout/vList2"/>
    <dgm:cxn modelId="{C49FD523-547E-43F0-A2A4-5436C5EFF2DA}" type="presParOf" srcId="{3AD54FE5-E8CA-4B5D-9795-5D78C09A2425}" destId="{6489AE67-F17D-45ED-BC7E-89055B119C7B}" srcOrd="1" destOrd="0" presId="urn:microsoft.com/office/officeart/2005/8/layout/vList2"/>
    <dgm:cxn modelId="{6138DD73-AA2F-45AF-B223-38F0C0EA8683}" type="presParOf" srcId="{3AD54FE5-E8CA-4B5D-9795-5D78C09A2425}" destId="{EC947513-AD33-4D6A-A903-33A3F22E1A2C}" srcOrd="2" destOrd="0" presId="urn:microsoft.com/office/officeart/2005/8/layout/vList2"/>
    <dgm:cxn modelId="{676C9421-B9DD-4FE7-8E73-0C01B960C480}" type="presParOf" srcId="{3AD54FE5-E8CA-4B5D-9795-5D78C09A2425}" destId="{C98BABE1-FFC9-4C4D-80F7-875BD24A1BAC}" srcOrd="3" destOrd="0" presId="urn:microsoft.com/office/officeart/2005/8/layout/vList2"/>
  </dgm:cxnLst>
  <dgm:bg/>
  <dgm:whole>
    <a:ln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93AB4-EB39-4386-9630-2CBC25F600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>
            <a:effectLst/>
          </a:endParaRPr>
        </a:p>
      </dgm:t>
    </dgm:pt>
    <dgm:pt modelId="{15D03565-DE95-4EE3-9C00-F91272E27E15}" type="parTrans" cxnId="{6C5DB965-C790-42DC-9ED6-C3A6179F917C}">
      <dgm:prSet/>
      <dgm:spPr/>
      <dgm:t>
        <a:bodyPr/>
        <a:lstStyle/>
        <a:p>
          <a:endParaRPr lang="ru-RU">
            <a:effectLst/>
          </a:endParaRPr>
        </a:p>
      </dgm:t>
    </dgm:pt>
    <dgm:pt modelId="{1CD89002-26D1-4735-A5C7-E01C82A1B193}">
      <dgm:prSet phldrT="[Текст]" custT="1"/>
      <dgm:spPr/>
      <dgm:t>
        <a:bodyPr/>
        <a:lstStyle/>
        <a:p>
          <a:pPr rtl="0"/>
          <a:r>
            <a:rPr lang="en-US" sz="14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Production</a:t>
          </a:r>
        </a:p>
      </dgm:t>
    </dgm:pt>
    <dgm:pt modelId="{33B9D4A0-02AC-40F4-8259-FE4577B3208C}" type="parTrans" cxnId="{33817389-BEAB-4279-B808-BDAC901CE219}">
      <dgm:prSet/>
      <dgm:spPr/>
      <dgm:t>
        <a:bodyPr/>
        <a:lstStyle/>
        <a:p>
          <a:endParaRPr lang="ru-RU">
            <a:effectLst/>
          </a:endParaRPr>
        </a:p>
      </dgm:t>
    </dgm:pt>
    <dgm:pt modelId="{138825F4-1DCE-46B6-B6C9-FB3D84227CD9}">
      <dgm:prSet phldrT="[Текст]"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E8F1D-0050-41E2-A4BD-32F7CB8099AA}" type="sibTrans" cxnId="{33817389-BEAB-4279-B808-BDAC901CE219}">
      <dgm:prSet/>
      <dgm:spPr/>
      <dgm:t>
        <a:bodyPr/>
        <a:lstStyle/>
        <a:p>
          <a:endParaRPr lang="ru-RU">
            <a:effectLst/>
          </a:endParaRPr>
        </a:p>
      </dgm:t>
    </dgm:pt>
    <dgm:pt modelId="{F062DCBD-6CBF-40C9-BB4E-0C0AA5B02D6A}" type="sibTrans" cxnId="{6C5DB965-C790-42DC-9ED6-C3A6179F917C}">
      <dgm:prSet/>
      <dgm:spPr/>
      <dgm:t>
        <a:bodyPr/>
        <a:lstStyle/>
        <a:p>
          <a:endParaRPr lang="ru-RU">
            <a:effectLst/>
          </a:endParaRPr>
        </a:p>
      </dgm:t>
    </dgm:pt>
    <dgm:pt modelId="{A6618012-519C-4191-9417-F6C8E33B0401}" type="parTrans" cxnId="{F4D44CFF-D01C-433C-B4F6-199BBF6953A0}">
      <dgm:prSet/>
      <dgm:spPr/>
      <dgm:t>
        <a:bodyPr/>
        <a:lstStyle/>
        <a:p>
          <a:endParaRPr lang="ru-RU">
            <a:effectLst/>
          </a:endParaRPr>
        </a:p>
      </dgm:t>
    </dgm:pt>
    <dgm:pt modelId="{2D3CFE15-25DB-4611-946C-4C930CBBAB23}">
      <dgm:prSet phldrT="[Текст]" custT="1"/>
      <dgm:spPr/>
      <dgm:t>
        <a:bodyPr/>
        <a:lstStyle/>
        <a:p>
          <a:pPr rtl="0"/>
          <a:r>
            <a:rPr lang="en-US" sz="14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Transportation</a:t>
          </a:r>
        </a:p>
      </dgm:t>
    </dgm:pt>
    <dgm:pt modelId="{73FBAD17-2C34-4C85-90E1-29A957F86CE4}" type="parTrans" cxnId="{358B3DBD-6DB2-4ED4-8623-2698719C9424}">
      <dgm:prSet/>
      <dgm:spPr/>
      <dgm:t>
        <a:bodyPr/>
        <a:lstStyle/>
        <a:p>
          <a:endParaRPr lang="ru-RU">
            <a:effectLst/>
          </a:endParaRPr>
        </a:p>
      </dgm:t>
    </dgm:pt>
    <dgm:pt modelId="{88158667-EBDD-4593-B368-F5229971926E}">
      <dgm:prSet phldrT="[Текст]"/>
      <dgm:spPr/>
      <dgm:t>
        <a:bodyPr/>
        <a:lstStyle/>
        <a:p>
          <a:endParaRPr lang="ru-RU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9B957-BFC9-4401-83EA-7E0332A4603E}" type="sibTrans" cxnId="{358B3DBD-6DB2-4ED4-8623-2698719C9424}">
      <dgm:prSet/>
      <dgm:spPr/>
      <dgm:t>
        <a:bodyPr/>
        <a:lstStyle/>
        <a:p>
          <a:endParaRPr lang="ru-RU">
            <a:effectLst/>
          </a:endParaRPr>
        </a:p>
      </dgm:t>
    </dgm:pt>
    <dgm:pt modelId="{C3B66195-2539-403A-A3A5-6B0467D967CE}" type="sibTrans" cxnId="{F4D44CFF-D01C-433C-B4F6-199BBF6953A0}">
      <dgm:prSet/>
      <dgm:spPr/>
      <dgm:t>
        <a:bodyPr/>
        <a:lstStyle/>
        <a:p>
          <a:endParaRPr lang="ru-RU">
            <a:effectLst/>
          </a:endParaRPr>
        </a:p>
      </dgm:t>
    </dgm:pt>
    <dgm:pt modelId="{3AD54FE5-E8CA-4B5D-9795-5D78C09A2425}" type="pres">
      <dgm:prSet presAssocID="{79593AB4-EB39-4386-9630-2CBC25F600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E604CB8A-CA95-4445-B2B3-DE85D4D03822}" type="pres">
      <dgm:prSet presAssocID="{1CD89002-26D1-4735-A5C7-E01C82A1B1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6489AE67-F17D-45ED-BC7E-89055B119C7B}" type="pres">
      <dgm:prSet presAssocID="{1CD89002-26D1-4735-A5C7-E01C82A1B1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EC947513-AD33-4D6A-A903-33A3F22E1A2C}" type="pres">
      <dgm:prSet presAssocID="{2D3CFE15-25DB-4611-946C-4C930CBBAB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C98BABE1-FFC9-4C4D-80F7-875BD24A1BAC}" type="pres">
      <dgm:prSet presAssocID="{2D3CFE15-25DB-4611-946C-4C930CBBAB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</dgm:ptLst>
  <dgm:cxnLst>
    <dgm:cxn modelId="{638729C6-D453-4151-98D8-272301DC3290}" type="presOf" srcId="{138825F4-1DCE-46B6-B6C9-FB3D84227CD9}" destId="{6489AE67-F17D-45ED-BC7E-89055B119C7B}" srcOrd="0" destOrd="0" presId="urn:microsoft.com/office/officeart/2005/8/layout/vList2"/>
    <dgm:cxn modelId="{33817389-BEAB-4279-B808-BDAC901CE219}" srcId="{1CD89002-26D1-4735-A5C7-E01C82A1B193}" destId="{138825F4-1DCE-46B6-B6C9-FB3D84227CD9}" srcOrd="0" destOrd="0" parTransId="{33B9D4A0-02AC-40F4-8259-FE4577B3208C}" sibTransId="{28EE8F1D-0050-41E2-A4BD-32F7CB8099AA}"/>
    <dgm:cxn modelId="{1BEEF693-0EE5-4895-BCA8-A7FC668C0A1C}" type="presOf" srcId="{88158667-EBDD-4593-B368-F5229971926E}" destId="{C98BABE1-FFC9-4C4D-80F7-875BD24A1BAC}" srcOrd="0" destOrd="0" presId="urn:microsoft.com/office/officeart/2005/8/layout/vList2"/>
    <dgm:cxn modelId="{F4D44CFF-D01C-433C-B4F6-199BBF6953A0}" srcId="{79593AB4-EB39-4386-9630-2CBC25F600EE}" destId="{2D3CFE15-25DB-4611-946C-4C930CBBAB23}" srcOrd="1" destOrd="0" parTransId="{A6618012-519C-4191-9417-F6C8E33B0401}" sibTransId="{C3B66195-2539-403A-A3A5-6B0467D967CE}"/>
    <dgm:cxn modelId="{27CE054E-F3E3-4292-87CA-E8778AB19BF5}" type="presOf" srcId="{2D3CFE15-25DB-4611-946C-4C930CBBAB23}" destId="{EC947513-AD33-4D6A-A903-33A3F22E1A2C}" srcOrd="0" destOrd="0" presId="urn:microsoft.com/office/officeart/2005/8/layout/vList2"/>
    <dgm:cxn modelId="{6C5DB965-C790-42DC-9ED6-C3A6179F917C}" srcId="{79593AB4-EB39-4386-9630-2CBC25F600EE}" destId="{1CD89002-26D1-4735-A5C7-E01C82A1B193}" srcOrd="0" destOrd="0" parTransId="{15D03565-DE95-4EE3-9C00-F91272E27E15}" sibTransId="{F062DCBD-6CBF-40C9-BB4E-0C0AA5B02D6A}"/>
    <dgm:cxn modelId="{A1FE74D4-95BB-4DBF-9FA9-E3C76041F36E}" type="presOf" srcId="{79593AB4-EB39-4386-9630-2CBC25F600EE}" destId="{3AD54FE5-E8CA-4B5D-9795-5D78C09A2425}" srcOrd="0" destOrd="0" presId="urn:microsoft.com/office/officeart/2005/8/layout/vList2"/>
    <dgm:cxn modelId="{358B3DBD-6DB2-4ED4-8623-2698719C9424}" srcId="{2D3CFE15-25DB-4611-946C-4C930CBBAB23}" destId="{88158667-EBDD-4593-B368-F5229971926E}" srcOrd="0" destOrd="0" parTransId="{73FBAD17-2C34-4C85-90E1-29A957F86CE4}" sibTransId="{0AF9B957-BFC9-4401-83EA-7E0332A4603E}"/>
    <dgm:cxn modelId="{42B5AD30-1E48-4310-B889-D49581DDA264}" type="presOf" srcId="{1CD89002-26D1-4735-A5C7-E01C82A1B193}" destId="{E604CB8A-CA95-4445-B2B3-DE85D4D03822}" srcOrd="0" destOrd="0" presId="urn:microsoft.com/office/officeart/2005/8/layout/vList2"/>
    <dgm:cxn modelId="{65D51752-6A66-4919-A153-17CD020F6D86}" type="presParOf" srcId="{3AD54FE5-E8CA-4B5D-9795-5D78C09A2425}" destId="{E604CB8A-CA95-4445-B2B3-DE85D4D03822}" srcOrd="0" destOrd="0" presId="urn:microsoft.com/office/officeart/2005/8/layout/vList2"/>
    <dgm:cxn modelId="{1D9B8B89-EDC9-4F13-BAA2-AC0ACC481388}" type="presParOf" srcId="{3AD54FE5-E8CA-4B5D-9795-5D78C09A2425}" destId="{6489AE67-F17D-45ED-BC7E-89055B119C7B}" srcOrd="1" destOrd="0" presId="urn:microsoft.com/office/officeart/2005/8/layout/vList2"/>
    <dgm:cxn modelId="{A5F37A5B-379F-4393-B934-7E3EB5EA048C}" type="presParOf" srcId="{3AD54FE5-E8CA-4B5D-9795-5D78C09A2425}" destId="{EC947513-AD33-4D6A-A903-33A3F22E1A2C}" srcOrd="2" destOrd="0" presId="urn:microsoft.com/office/officeart/2005/8/layout/vList2"/>
    <dgm:cxn modelId="{2DBF602F-C8E6-4B7B-B1B0-E5C70B36A33A}" type="presParOf" srcId="{3AD54FE5-E8CA-4B5D-9795-5D78C09A2425}" destId="{C98BABE1-FFC9-4C4D-80F7-875BD24A1BAC}" srcOrd="3" destOrd="0" presId="urn:microsoft.com/office/officeart/2005/8/layout/vList2"/>
  </dgm:cxnLst>
  <dgm:bg/>
  <dgm:whole>
    <a:ln/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93AB4-EB39-4386-9630-2CBC25F600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>
            <a:effectLst/>
          </a:endParaRPr>
        </a:p>
      </dgm:t>
    </dgm:pt>
    <dgm:pt modelId="{15D03565-DE95-4EE3-9C00-F91272E27E15}" type="parTrans" cxnId="{13B560E2-2D0B-4117-8C36-369BEFE99071}">
      <dgm:prSet/>
      <dgm:spPr/>
      <dgm:t>
        <a:bodyPr/>
        <a:lstStyle/>
        <a:p>
          <a:endParaRPr lang="ru-RU">
            <a:effectLst/>
          </a:endParaRPr>
        </a:p>
      </dgm:t>
    </dgm:pt>
    <dgm:pt modelId="{1CD89002-26D1-4735-A5C7-E01C82A1B193}">
      <dgm:prSet phldrT="[Текст]" custT="1"/>
      <dgm:spPr/>
      <dgm:t>
        <a:bodyPr/>
        <a:lstStyle/>
        <a:p>
          <a:pPr rtl="0"/>
          <a:r>
            <a:rPr lang="en-US" sz="14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Storage and processing</a:t>
          </a:r>
        </a:p>
      </dgm:t>
    </dgm:pt>
    <dgm:pt modelId="{33B9D4A0-02AC-40F4-8259-FE4577B3208C}" type="parTrans" cxnId="{0D46620C-6916-440A-8B18-D558B5110C63}">
      <dgm:prSet/>
      <dgm:spPr/>
      <dgm:t>
        <a:bodyPr/>
        <a:lstStyle/>
        <a:p>
          <a:endParaRPr lang="ru-RU">
            <a:effectLst/>
          </a:endParaRPr>
        </a:p>
      </dgm:t>
    </dgm:pt>
    <dgm:pt modelId="{138825F4-1DCE-46B6-B6C9-FB3D84227CD9}">
      <dgm:prSet phldrT="[Текст]"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E8F1D-0050-41E2-A4BD-32F7CB8099AA}" type="sibTrans" cxnId="{0D46620C-6916-440A-8B18-D558B5110C63}">
      <dgm:prSet/>
      <dgm:spPr/>
      <dgm:t>
        <a:bodyPr/>
        <a:lstStyle/>
        <a:p>
          <a:endParaRPr lang="ru-RU">
            <a:effectLst/>
          </a:endParaRPr>
        </a:p>
      </dgm:t>
    </dgm:pt>
    <dgm:pt modelId="{F062DCBD-6CBF-40C9-BB4E-0C0AA5B02D6A}" type="sibTrans" cxnId="{13B560E2-2D0B-4117-8C36-369BEFE99071}">
      <dgm:prSet/>
      <dgm:spPr/>
      <dgm:t>
        <a:bodyPr/>
        <a:lstStyle/>
        <a:p>
          <a:endParaRPr lang="ru-RU">
            <a:effectLst/>
          </a:endParaRPr>
        </a:p>
      </dgm:t>
    </dgm:pt>
    <dgm:pt modelId="{A6618012-519C-4191-9417-F6C8E33B0401}" type="parTrans" cxnId="{84AED754-50B5-4A4E-8DCE-10E87A9E186E}">
      <dgm:prSet/>
      <dgm:spPr/>
      <dgm:t>
        <a:bodyPr/>
        <a:lstStyle/>
        <a:p>
          <a:endParaRPr lang="ru-RU">
            <a:effectLst/>
          </a:endParaRPr>
        </a:p>
      </dgm:t>
    </dgm:pt>
    <dgm:pt modelId="{2D3CFE15-25DB-4611-946C-4C930CBBAB23}">
      <dgm:prSet phldrT="[Текст]" custT="1"/>
      <dgm:spPr/>
      <dgm:t>
        <a:bodyPr/>
        <a:lstStyle/>
        <a:p>
          <a:pPr rtl="0"/>
          <a:r>
            <a:rPr lang="en-US" sz="14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Distribution</a:t>
          </a:r>
        </a:p>
      </dgm:t>
    </dgm:pt>
    <dgm:pt modelId="{73FBAD17-2C34-4C85-90E1-29A957F86CE4}" type="parTrans" cxnId="{C17516D3-1EC7-4328-8A37-EC1CBB4996A0}">
      <dgm:prSet/>
      <dgm:spPr/>
      <dgm:t>
        <a:bodyPr/>
        <a:lstStyle/>
        <a:p>
          <a:endParaRPr lang="ru-RU">
            <a:effectLst/>
          </a:endParaRPr>
        </a:p>
      </dgm:t>
    </dgm:pt>
    <dgm:pt modelId="{88158667-EBDD-4593-B368-F5229971926E}">
      <dgm:prSet phldrT="[Текст]"/>
      <dgm:spPr/>
      <dgm:t>
        <a:bodyPr/>
        <a:lstStyle/>
        <a:p>
          <a:endParaRPr lang="ru-RU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9B957-BFC9-4401-83EA-7E0332A4603E}" type="sibTrans" cxnId="{C17516D3-1EC7-4328-8A37-EC1CBB4996A0}">
      <dgm:prSet/>
      <dgm:spPr/>
      <dgm:t>
        <a:bodyPr/>
        <a:lstStyle/>
        <a:p>
          <a:endParaRPr lang="ru-RU">
            <a:effectLst/>
          </a:endParaRPr>
        </a:p>
      </dgm:t>
    </dgm:pt>
    <dgm:pt modelId="{C3B66195-2539-403A-A3A5-6B0467D967CE}" type="sibTrans" cxnId="{84AED754-50B5-4A4E-8DCE-10E87A9E186E}">
      <dgm:prSet/>
      <dgm:spPr/>
      <dgm:t>
        <a:bodyPr/>
        <a:lstStyle/>
        <a:p>
          <a:endParaRPr lang="ru-RU">
            <a:effectLst/>
          </a:endParaRPr>
        </a:p>
      </dgm:t>
    </dgm:pt>
    <dgm:pt modelId="{3AD54FE5-E8CA-4B5D-9795-5D78C09A2425}" type="pres">
      <dgm:prSet presAssocID="{79593AB4-EB39-4386-9630-2CBC25F600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E604CB8A-CA95-4445-B2B3-DE85D4D03822}" type="pres">
      <dgm:prSet presAssocID="{1CD89002-26D1-4735-A5C7-E01C82A1B1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6489AE67-F17D-45ED-BC7E-89055B119C7B}" type="pres">
      <dgm:prSet presAssocID="{1CD89002-26D1-4735-A5C7-E01C82A1B1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EC947513-AD33-4D6A-A903-33A3F22E1A2C}" type="pres">
      <dgm:prSet presAssocID="{2D3CFE15-25DB-4611-946C-4C930CBBAB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  <dgm:pt modelId="{C98BABE1-FFC9-4C4D-80F7-875BD24A1BAC}" type="pres">
      <dgm:prSet presAssocID="{2D3CFE15-25DB-4611-946C-4C930CBBAB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>
            <a:effectLst/>
          </a:endParaRPr>
        </a:p>
      </dgm:t>
    </dgm:pt>
  </dgm:ptLst>
  <dgm:cxnLst>
    <dgm:cxn modelId="{1427F5ED-4EE2-40FD-837B-9EDD0343E90A}" type="presOf" srcId="{2D3CFE15-25DB-4611-946C-4C930CBBAB23}" destId="{EC947513-AD33-4D6A-A903-33A3F22E1A2C}" srcOrd="0" destOrd="0" presId="urn:microsoft.com/office/officeart/2005/8/layout/vList2"/>
    <dgm:cxn modelId="{D74A317D-F450-4990-B0CE-CE3D46DD7742}" type="presOf" srcId="{88158667-EBDD-4593-B368-F5229971926E}" destId="{C98BABE1-FFC9-4C4D-80F7-875BD24A1BAC}" srcOrd="0" destOrd="0" presId="urn:microsoft.com/office/officeart/2005/8/layout/vList2"/>
    <dgm:cxn modelId="{A33591EE-7F38-44DB-B89E-0771CB6714DB}" type="presOf" srcId="{1CD89002-26D1-4735-A5C7-E01C82A1B193}" destId="{E604CB8A-CA95-4445-B2B3-DE85D4D03822}" srcOrd="0" destOrd="0" presId="urn:microsoft.com/office/officeart/2005/8/layout/vList2"/>
    <dgm:cxn modelId="{C17516D3-1EC7-4328-8A37-EC1CBB4996A0}" srcId="{2D3CFE15-25DB-4611-946C-4C930CBBAB23}" destId="{88158667-EBDD-4593-B368-F5229971926E}" srcOrd="0" destOrd="0" parTransId="{73FBAD17-2C34-4C85-90E1-29A957F86CE4}" sibTransId="{0AF9B957-BFC9-4401-83EA-7E0332A4603E}"/>
    <dgm:cxn modelId="{13B560E2-2D0B-4117-8C36-369BEFE99071}" srcId="{79593AB4-EB39-4386-9630-2CBC25F600EE}" destId="{1CD89002-26D1-4735-A5C7-E01C82A1B193}" srcOrd="0" destOrd="0" parTransId="{15D03565-DE95-4EE3-9C00-F91272E27E15}" sibTransId="{F062DCBD-6CBF-40C9-BB4E-0C0AA5B02D6A}"/>
    <dgm:cxn modelId="{18AE9671-843C-43F8-907C-AF8A033C9F95}" type="presOf" srcId="{138825F4-1DCE-46B6-B6C9-FB3D84227CD9}" destId="{6489AE67-F17D-45ED-BC7E-89055B119C7B}" srcOrd="0" destOrd="0" presId="urn:microsoft.com/office/officeart/2005/8/layout/vList2"/>
    <dgm:cxn modelId="{84AED754-50B5-4A4E-8DCE-10E87A9E186E}" srcId="{79593AB4-EB39-4386-9630-2CBC25F600EE}" destId="{2D3CFE15-25DB-4611-946C-4C930CBBAB23}" srcOrd="1" destOrd="0" parTransId="{A6618012-519C-4191-9417-F6C8E33B0401}" sibTransId="{C3B66195-2539-403A-A3A5-6B0467D967CE}"/>
    <dgm:cxn modelId="{F525BAAE-8F68-4EC3-9999-F5B5902F63F8}" type="presOf" srcId="{79593AB4-EB39-4386-9630-2CBC25F600EE}" destId="{3AD54FE5-E8CA-4B5D-9795-5D78C09A2425}" srcOrd="0" destOrd="0" presId="urn:microsoft.com/office/officeart/2005/8/layout/vList2"/>
    <dgm:cxn modelId="{0D46620C-6916-440A-8B18-D558B5110C63}" srcId="{1CD89002-26D1-4735-A5C7-E01C82A1B193}" destId="{138825F4-1DCE-46B6-B6C9-FB3D84227CD9}" srcOrd="0" destOrd="0" parTransId="{33B9D4A0-02AC-40F4-8259-FE4577B3208C}" sibTransId="{28EE8F1D-0050-41E2-A4BD-32F7CB8099AA}"/>
    <dgm:cxn modelId="{9D9877C6-9A36-4C7A-B736-0F6B2D78C9DC}" type="presParOf" srcId="{3AD54FE5-E8CA-4B5D-9795-5D78C09A2425}" destId="{E604CB8A-CA95-4445-B2B3-DE85D4D03822}" srcOrd="0" destOrd="0" presId="urn:microsoft.com/office/officeart/2005/8/layout/vList2"/>
    <dgm:cxn modelId="{1D08C99E-067C-4275-A8B5-8F38F05A424A}" type="presParOf" srcId="{3AD54FE5-E8CA-4B5D-9795-5D78C09A2425}" destId="{6489AE67-F17D-45ED-BC7E-89055B119C7B}" srcOrd="1" destOrd="0" presId="urn:microsoft.com/office/officeart/2005/8/layout/vList2"/>
    <dgm:cxn modelId="{47663EF2-3B76-472C-8FA2-68F2D6025628}" type="presParOf" srcId="{3AD54FE5-E8CA-4B5D-9795-5D78C09A2425}" destId="{EC947513-AD33-4D6A-A903-33A3F22E1A2C}" srcOrd="2" destOrd="0" presId="urn:microsoft.com/office/officeart/2005/8/layout/vList2"/>
    <dgm:cxn modelId="{60666CF0-5C7A-478A-80AE-5D15D524C73A}" type="presParOf" srcId="{3AD54FE5-E8CA-4B5D-9795-5D78C09A2425}" destId="{C98BABE1-FFC9-4C4D-80F7-875BD24A1BAC}" srcOrd="3" destOrd="0" presId="urn:microsoft.com/office/officeart/2005/8/layout/vList2"/>
  </dgm:cxnLst>
  <dgm:bg/>
  <dgm:whole>
    <a:ln/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4CB8A-CA95-4445-B2B3-DE85D4D03822}">
      <dsp:nvSpPr>
        <dsp:cNvPr id="0" name=""/>
        <dsp:cNvSpPr/>
      </dsp:nvSpPr>
      <dsp:spPr>
        <a:xfrm>
          <a:off x="0" y="282"/>
          <a:ext cx="1705382" cy="49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Geological exploration and wells</a:t>
          </a:r>
        </a:p>
      </dsp:txBody>
      <dsp:txXfrm>
        <a:off x="0" y="282"/>
        <a:ext cx="1705382" cy="496678"/>
      </dsp:txXfrm>
    </dsp:sp>
    <dsp:sp modelId="{6489AE67-F17D-45ED-BC7E-89055B119C7B}">
      <dsp:nvSpPr>
        <dsp:cNvPr id="0" name=""/>
        <dsp:cNvSpPr/>
      </dsp:nvSpPr>
      <dsp:spPr>
        <a:xfrm>
          <a:off x="0" y="496961"/>
          <a:ext cx="1705382" cy="7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96961"/>
        <a:ext cx="1705382" cy="78110"/>
      </dsp:txXfrm>
    </dsp:sp>
    <dsp:sp modelId="{EC947513-AD33-4D6A-A903-33A3F22E1A2C}">
      <dsp:nvSpPr>
        <dsp:cNvPr id="0" name=""/>
        <dsp:cNvSpPr/>
      </dsp:nvSpPr>
      <dsp:spPr>
        <a:xfrm>
          <a:off x="0" y="575071"/>
          <a:ext cx="1705382" cy="496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Field development</a:t>
          </a:r>
        </a:p>
      </dsp:txBody>
      <dsp:txXfrm>
        <a:off x="0" y="575071"/>
        <a:ext cx="1705382" cy="496678"/>
      </dsp:txXfrm>
    </dsp:sp>
    <dsp:sp modelId="{C98BABE1-FFC9-4C4D-80F7-875BD24A1BAC}">
      <dsp:nvSpPr>
        <dsp:cNvPr id="0" name=""/>
        <dsp:cNvSpPr/>
      </dsp:nvSpPr>
      <dsp:spPr>
        <a:xfrm>
          <a:off x="0" y="1071750"/>
          <a:ext cx="1705382" cy="7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71750"/>
        <a:ext cx="1705382" cy="781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4CB8A-CA95-4445-B2B3-DE85D4D03822}">
      <dsp:nvSpPr>
        <dsp:cNvPr id="0" name=""/>
        <dsp:cNvSpPr/>
      </dsp:nvSpPr>
      <dsp:spPr>
        <a:xfrm>
          <a:off x="0" y="1996"/>
          <a:ext cx="1705382" cy="324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Production</a:t>
          </a:r>
        </a:p>
      </dsp:txBody>
      <dsp:txXfrm>
        <a:off x="0" y="1996"/>
        <a:ext cx="1705382" cy="324675"/>
      </dsp:txXfrm>
    </dsp:sp>
    <dsp:sp modelId="{6489AE67-F17D-45ED-BC7E-89055B119C7B}">
      <dsp:nvSpPr>
        <dsp:cNvPr id="0" name=""/>
        <dsp:cNvSpPr/>
      </dsp:nvSpPr>
      <dsp:spPr>
        <a:xfrm>
          <a:off x="0" y="326671"/>
          <a:ext cx="170538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6671"/>
        <a:ext cx="1705382" cy="248400"/>
      </dsp:txXfrm>
    </dsp:sp>
    <dsp:sp modelId="{EC947513-AD33-4D6A-A903-33A3F22E1A2C}">
      <dsp:nvSpPr>
        <dsp:cNvPr id="0" name=""/>
        <dsp:cNvSpPr/>
      </dsp:nvSpPr>
      <dsp:spPr>
        <a:xfrm>
          <a:off x="0" y="575071"/>
          <a:ext cx="1705382" cy="324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Transportation</a:t>
          </a:r>
        </a:p>
      </dsp:txBody>
      <dsp:txXfrm>
        <a:off x="0" y="575071"/>
        <a:ext cx="1705382" cy="324675"/>
      </dsp:txXfrm>
    </dsp:sp>
    <dsp:sp modelId="{C98BABE1-FFC9-4C4D-80F7-875BD24A1BAC}">
      <dsp:nvSpPr>
        <dsp:cNvPr id="0" name=""/>
        <dsp:cNvSpPr/>
      </dsp:nvSpPr>
      <dsp:spPr>
        <a:xfrm>
          <a:off x="0" y="899746"/>
          <a:ext cx="170538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99746"/>
        <a:ext cx="1705382" cy="248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4CB8A-CA95-4445-B2B3-DE85D4D03822}">
      <dsp:nvSpPr>
        <dsp:cNvPr id="0" name=""/>
        <dsp:cNvSpPr/>
      </dsp:nvSpPr>
      <dsp:spPr>
        <a:xfrm>
          <a:off x="0" y="14425"/>
          <a:ext cx="1705382" cy="52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Storage and processing</a:t>
          </a:r>
        </a:p>
      </dsp:txBody>
      <dsp:txXfrm>
        <a:off x="0" y="14425"/>
        <a:ext cx="1705382" cy="526500"/>
      </dsp:txXfrm>
    </dsp:sp>
    <dsp:sp modelId="{6489AE67-F17D-45ED-BC7E-89055B119C7B}">
      <dsp:nvSpPr>
        <dsp:cNvPr id="0" name=""/>
        <dsp:cNvSpPr/>
      </dsp:nvSpPr>
      <dsp:spPr>
        <a:xfrm>
          <a:off x="0" y="540926"/>
          <a:ext cx="1705382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40926"/>
        <a:ext cx="1705382" cy="82800"/>
      </dsp:txXfrm>
    </dsp:sp>
    <dsp:sp modelId="{EC947513-AD33-4D6A-A903-33A3F22E1A2C}">
      <dsp:nvSpPr>
        <dsp:cNvPr id="0" name=""/>
        <dsp:cNvSpPr/>
      </dsp:nvSpPr>
      <dsp:spPr>
        <a:xfrm>
          <a:off x="0" y="623726"/>
          <a:ext cx="1705382" cy="52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rPr>
            <a:t>Distribution</a:t>
          </a:r>
        </a:p>
      </dsp:txBody>
      <dsp:txXfrm>
        <a:off x="0" y="623726"/>
        <a:ext cx="1705382" cy="526500"/>
      </dsp:txXfrm>
    </dsp:sp>
    <dsp:sp modelId="{C98BABE1-FFC9-4C4D-80F7-875BD24A1BAC}">
      <dsp:nvSpPr>
        <dsp:cNvPr id="0" name=""/>
        <dsp:cNvSpPr/>
      </dsp:nvSpPr>
      <dsp:spPr>
        <a:xfrm>
          <a:off x="0" y="1150226"/>
          <a:ext cx="1705382" cy="8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46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0226"/>
        <a:ext cx="1705382" cy="8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62" cy="497333"/>
          </a:xfrm>
          <a:prstGeom prst="rect">
            <a:avLst/>
          </a:prstGeom>
          <a:effectLst/>
        </p:spPr>
        <p:txBody>
          <a:bodyPr vert="horz" lIns="88219" tIns="44110" rIns="88219" bIns="4411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5" y="2"/>
            <a:ext cx="2945862" cy="497333"/>
          </a:xfrm>
          <a:prstGeom prst="rect">
            <a:avLst/>
          </a:prstGeom>
          <a:effectLst/>
        </p:spPr>
        <p:txBody>
          <a:bodyPr vert="horz" lIns="88219" tIns="44110" rIns="88219" bIns="44110" rtlCol="0"/>
          <a:lstStyle>
            <a:lvl1pPr algn="r">
              <a:defRPr sz="1200">
                <a:effectLst/>
              </a:defRPr>
            </a:lvl1pPr>
          </a:lstStyle>
          <a:p>
            <a:fld id="{7E20FFA8-D5E5-4AC6-B126-75EA89BFCDC7}" type="datetimeFigureOut">
              <a:rPr lang="en-US" smtClean="0">
                <a:effectLst/>
              </a:rPr>
              <a:pPr/>
              <a:t>8/28/2017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45862" cy="497333"/>
          </a:xfrm>
          <a:prstGeom prst="rect">
            <a:avLst/>
          </a:prstGeom>
          <a:effectLst/>
        </p:spPr>
        <p:txBody>
          <a:bodyPr vert="horz" lIns="88219" tIns="44110" rIns="88219" bIns="4411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5" y="9429306"/>
            <a:ext cx="2945862" cy="497333"/>
          </a:xfrm>
          <a:prstGeom prst="rect">
            <a:avLst/>
          </a:prstGeom>
          <a:effectLst/>
        </p:spPr>
        <p:txBody>
          <a:bodyPr vert="horz" lIns="88219" tIns="44110" rIns="88219" bIns="44110" rtlCol="0" anchor="b"/>
          <a:lstStyle>
            <a:lvl1pPr algn="r">
              <a:defRPr sz="1200">
                <a:effectLst/>
              </a:defRPr>
            </a:lvl1pPr>
          </a:lstStyle>
          <a:p>
            <a:fld id="{9A94AC82-9C0A-48E6-87B0-A85F1E7D59B8}" type="slidenum">
              <a:rPr lang="en-US" smtClean="0">
                <a:effectLst/>
              </a:rPr>
              <a:pPr/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577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577" cy="498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2" rIns="91383" bIns="45692" anchor="t" anchorCtr="0" compatLnSpc="1">
            <a:prstTxWarp prst="textNoShape">
              <a:avLst/>
            </a:prstTxWarp>
          </a:bodyPr>
          <a:lstStyle>
            <a:lvl1pPr defTabSz="1220100">
              <a:defRPr sz="1200">
                <a:effectLst/>
                <a:latin typeface="Calibri" panose="020F0502020204030204" pitchFamily="34" charset="0"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486" y="4"/>
            <a:ext cx="2946575" cy="498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2" rIns="91383" bIns="45692" anchor="t" anchorCtr="0" compatLnSpc="1">
            <a:prstTxWarp prst="textNoShape">
              <a:avLst/>
            </a:prstTxWarp>
          </a:bodyPr>
          <a:lstStyle>
            <a:lvl1pPr algn="r" defTabSz="1220100">
              <a:defRPr sz="1200">
                <a:effectLst/>
                <a:latin typeface="Calibri" panose="020F0502020204030204" pitchFamily="34" charset="0"/>
              </a:defRPr>
            </a:lvl1pPr>
          </a:lstStyle>
          <a:p>
            <a:pPr>
              <a:defRPr>
                <a:effectLst/>
              </a:defRPr>
            </a:pPr>
            <a:fld id="{9CD0761F-217E-4B21-8C52-A0D0594B3EAB}" type="datetimeFigureOut">
              <a:rPr lang="ru-RU">
                <a:effectLst/>
              </a:rPr>
              <a:pPr>
                <a:defRPr>
                  <a:effectLst/>
                </a:defRPr>
              </a:pPr>
              <a:t>28.08.2017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77944"/>
            <a:ext cx="5438464" cy="39074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2" rIns="91383" bIns="45692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>
                <a:effectLst/>
              </a:rPr>
              <a:t>Образец текста</a:t>
            </a:r>
          </a:p>
          <a:p>
            <a:pPr lvl="1"/>
            <a:r>
              <a:rPr lang="ru-RU" noProof="0">
                <a:effectLst/>
              </a:rPr>
              <a:t>Второй уровень</a:t>
            </a:r>
          </a:p>
          <a:p>
            <a:pPr lvl="2"/>
            <a:r>
              <a:rPr lang="ru-RU" noProof="0">
                <a:effectLst/>
              </a:rPr>
              <a:t>Третий уровень</a:t>
            </a:r>
          </a:p>
          <a:p>
            <a:pPr lvl="3"/>
            <a:r>
              <a:rPr lang="ru-RU" noProof="0">
                <a:effectLst/>
              </a:rPr>
              <a:t>Четвертый уровень</a:t>
            </a:r>
          </a:p>
          <a:p>
            <a:pPr lvl="4"/>
            <a:r>
              <a:rPr lang="ru-RU" noProof="0">
                <a:effectLst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38"/>
            <a:ext cx="2946577" cy="498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2" rIns="91383" bIns="45692" anchor="b" anchorCtr="0" compatLnSpc="1">
            <a:prstTxWarp prst="textNoShape">
              <a:avLst/>
            </a:prstTxWarp>
          </a:bodyPr>
          <a:lstStyle>
            <a:lvl1pPr defTabSz="1220100">
              <a:defRPr sz="1200">
                <a:effectLst/>
                <a:latin typeface="Calibri" panose="020F0502020204030204" pitchFamily="34" charset="0"/>
              </a:defRPr>
            </a:lvl1pPr>
          </a:lstStyle>
          <a:p>
            <a:pPr>
              <a:defRPr>
                <a:effectLst/>
              </a:defRPr>
            </a:pPr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486" y="9428538"/>
            <a:ext cx="2946575" cy="498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83" tIns="45692" rIns="91383" bIns="45692" anchor="b" anchorCtr="0" compatLnSpc="1">
            <a:prstTxWarp prst="textNoShape">
              <a:avLst/>
            </a:prstTxWarp>
          </a:bodyPr>
          <a:lstStyle>
            <a:lvl1pPr algn="r" defTabSz="1220100">
              <a:defRPr sz="1200">
                <a:effectLst/>
                <a:latin typeface="Calibri" panose="020F0502020204030204" pitchFamily="34" charset="0"/>
              </a:defRPr>
            </a:lvl1pPr>
          </a:lstStyle>
          <a:p>
            <a:pPr>
              <a:defRPr>
                <a:effectLst/>
              </a:defRPr>
            </a:pPr>
            <a:fld id="{6F8F6623-B0FF-4F18-B35B-967BF48A983E}" type="slidenum">
              <a:rPr lang="ru-RU">
                <a:effectLst/>
              </a:rPr>
              <a:pPr>
                <a:defRPr>
                  <a:effectLst/>
                </a:defRPr>
              </a:pPr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0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87679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76370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65061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53751" algn="l" defTabSz="77637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42869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331444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720018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108592" algn="l" defTabSz="77714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  <a:effectLst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fld id="{6F8F6623-B0FF-4F18-B35B-967BF48A983E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>
                  <a:effectLst/>
                </a:defRPr>
              </a:pPr>
              <a:t>1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22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11" name="Picture 3" descr="N:\20. Презентации\Сибнефть\Месторождение Западно-озёрное 2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8" t="-2380" r="-938" b="28577"/>
          <a:stretch>
            <a:fillRect/>
          </a:stretch>
        </p:blipFill>
        <p:spPr>
          <a:xfrm>
            <a:off x="0" y="814243"/>
            <a:ext cx="9229725" cy="4133851"/>
          </a:xfrm>
          <a:prstGeom prst="rect">
            <a:avLst/>
          </a:prstGeom>
          <a:noFill/>
          <a:effectLst/>
          <a:extLst/>
        </p:spPr>
      </p:pic>
      <p:sp>
        <p:nvSpPr>
          <p:cNvPr id="4" name="Прямоугольник 3"/>
          <p:cNvSpPr/>
          <p:nvPr userDrawn="1"/>
        </p:nvSpPr>
        <p:spPr>
          <a:xfrm>
            <a:off x="0" y="1012662"/>
            <a:ext cx="6324164" cy="2216313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  <a:lumMod val="100000"/>
                </a:schemeClr>
              </a:gs>
              <a:gs pos="100000">
                <a:srgbClr val="00B0F0">
                  <a:lumMod val="100000"/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727" y="1379430"/>
            <a:ext cx="5958675" cy="900247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noAutofit/>
          </a:bodyPr>
          <a:lstStyle>
            <a:lvl1pPr>
              <a:defRPr kumimoji="0" lang="en-US" sz="3100" i="0" u="none" strike="noStrike" kern="0" cap="none" spc="43" normalizeH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defRPr>
            </a:lvl1pPr>
          </a:lstStyle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>
                <a:effectLst/>
              </a:rPr>
              <a:t>Образец заголовка</a:t>
            </a:r>
            <a:endParaRPr lang="en-US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25" y="2584266"/>
            <a:ext cx="5970222" cy="300083"/>
          </a:xfrm>
          <a:prstGeom prst="rect">
            <a:avLst/>
          </a:prstGeom>
          <a:noFill/>
          <a:effectLst/>
        </p:spPr>
        <p:txBody>
          <a:bodyPr wrap="square" lIns="77925" tIns="38963" rIns="77925" bIns="38963">
            <a:noAutofit/>
          </a:bodyPr>
          <a:lstStyle>
            <a:lvl1pPr>
              <a:defRPr kumimoji="0" lang="en-US" sz="17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>
                <a:effectLst/>
              </a:rPr>
              <a:t>Образец подзаголовка</a:t>
            </a:r>
            <a:endParaRPr lang="en-US"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67465" y="352495"/>
            <a:ext cx="1738198" cy="632685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900" smtClean="0">
                <a:effectLst/>
              </a:rPr>
              <a:t>НО «ФОНД</a:t>
            </a:r>
            <a:r>
              <a:rPr lang="ru-RU" sz="900" baseline="0" smtClean="0">
                <a:effectLst/>
              </a:rPr>
              <a:t> РАЗВИТИЯ ЭКОНОМИКИ И ПРЯМЫХ ИНВЕСТИЦИЙ ЧУКОТСКОГО АО»</a:t>
            </a:r>
            <a:endParaRPr lang="ru-RU" sz="900">
              <a:effectLst/>
            </a:endParaRPr>
          </a:p>
        </p:txBody>
      </p:sp>
      <p:pic>
        <p:nvPicPr>
          <p:cNvPr id="9" name="Picture 2" descr="ФОНД 8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7" y="55977"/>
            <a:ext cx="1000922" cy="86304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TextBox 2"/>
          <p:cNvSpPr txBox="1"/>
          <p:nvPr userDrawn="1"/>
        </p:nvSpPr>
        <p:spPr>
          <a:xfrm>
            <a:off x="7680931" y="244436"/>
            <a:ext cx="1380735" cy="509574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700" smtClean="0">
                <a:effectLst/>
              </a:rPr>
              <a:t>НО «ФОНД</a:t>
            </a:r>
            <a:r>
              <a:rPr lang="ru-RU" sz="700" baseline="0" smtClean="0">
                <a:effectLst/>
              </a:rPr>
              <a:t> РАЗВИТИЯ ЭКОНОМИКИ И ПРЯМЫХ ИНВЕСТИЦИЙ ЧУКОТСКОГО АО»</a:t>
            </a:r>
            <a:endParaRPr lang="ru-RU" sz="700">
              <a:effectLst/>
            </a:endParaRPr>
          </a:p>
        </p:txBody>
      </p:sp>
      <p:pic>
        <p:nvPicPr>
          <p:cNvPr id="4" name="Picture 2" descr="ФОНД 8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07" y="76026"/>
            <a:ext cx="663106" cy="571760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51169" y="191620"/>
            <a:ext cx="6336397" cy="489340"/>
          </a:xfrm>
          <a:prstGeom prst="rect">
            <a:avLst/>
          </a:prstGeom>
          <a:effectLst/>
        </p:spPr>
        <p:txBody>
          <a:bodyPr lIns="77925" tIns="38963" rIns="77925" bIns="38963" anchor="ctr"/>
          <a:lstStyle/>
          <a:p>
            <a:pPr lvl="0" algn="l"/>
            <a:r>
              <a:rPr lang="ru-RU">
                <a:effectLst/>
              </a:rPr>
              <a:t>Образец заголовка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" y="743177"/>
            <a:ext cx="9061666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606999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2" name="Slide Number Placeholder 6"/>
          <p:cNvSpPr txBox="1"/>
          <p:nvPr userDrawn="1"/>
        </p:nvSpPr>
        <p:spPr>
          <a:xfrm>
            <a:off x="8322076" y="76026"/>
            <a:ext cx="392560" cy="273844"/>
          </a:xfrm>
          <a:prstGeom prst="rect">
            <a:avLst/>
          </a:prstGeom>
          <a:effectLst/>
        </p:spPr>
        <p:txBody>
          <a:bodyPr vert="horz" lIns="77925" tIns="38963" rIns="77925" bIns="38963" rtlCol="0" anchor="ctr"/>
          <a:lstStyle>
            <a:defPPr>
              <a:defRPr lang="ru-RU">
                <a:effectLst/>
              </a:defRPr>
            </a:defPPr>
            <a:lvl1pPr algn="r" defTabSz="911018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defRPr>
            </a:lvl1pPr>
            <a:lvl2pPr marL="454915" indent="-112838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2pPr>
            <a:lvl3pPr marL="911018" indent="-226864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3pPr>
            <a:lvl4pPr marL="1367121" indent="-340890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4pPr>
            <a:lvl5pPr marL="1823223" indent="-454915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5pPr>
            <a:lvl6pPr marL="1710385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6pPr>
            <a:lvl7pPr marL="2052462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7pPr>
            <a:lvl8pPr marL="2394539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8pPr>
            <a:lvl9pPr marL="2736616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9pPr>
          </a:lstStyle>
          <a:p>
            <a:pPr algn="ctr"/>
            <a:fld id="{83E2A1E7-0D9A-4F08-AF10-E2012B6A57D5}" type="slidenum">
              <a:rPr lang="ru-RU" sz="1200" smtClean="0">
                <a:effectLst/>
              </a:rPr>
              <a:pPr algn="ctr"/>
              <a:t>‹#›</a:t>
            </a:fld>
            <a:endParaRPr lang="ru-RU" sz="1200">
              <a:effectLst/>
            </a:endParaRPr>
          </a:p>
        </p:txBody>
      </p:sp>
      <p:sp>
        <p:nvSpPr>
          <p:cNvPr id="10" name="Slide Number Placeholder 6"/>
          <p:cNvSpPr txBox="1"/>
          <p:nvPr userDrawn="1"/>
        </p:nvSpPr>
        <p:spPr>
          <a:xfrm>
            <a:off x="8309328" y="4904455"/>
            <a:ext cx="785119" cy="273844"/>
          </a:xfrm>
          <a:prstGeom prst="rect">
            <a:avLst/>
          </a:prstGeom>
          <a:effectLst/>
        </p:spPr>
        <p:txBody>
          <a:bodyPr vert="horz" lIns="77925" tIns="38963" rIns="77925" bIns="38963" rtlCol="0" anchor="ctr"/>
          <a:lstStyle>
            <a:defPPr>
              <a:defRPr lang="ru-RU">
                <a:effectLst/>
              </a:defRPr>
            </a:defPPr>
            <a:lvl1pPr algn="r" defTabSz="911018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bg1"/>
                </a:solidFill>
                <a:effectLst/>
                <a:latin typeface="Arial"/>
                <a:ea typeface="+mn-ea"/>
                <a:cs typeface="+mn-cs"/>
              </a:defRPr>
            </a:lvl1pPr>
            <a:lvl2pPr marL="454915" indent="-112838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2pPr>
            <a:lvl3pPr marL="911018" indent="-226864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3pPr>
            <a:lvl4pPr marL="1367121" indent="-340890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4pPr>
            <a:lvl5pPr marL="1823223" indent="-454915" algn="l" defTabSz="911018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5pPr>
            <a:lvl6pPr marL="1710385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6pPr>
            <a:lvl7pPr marL="2052462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7pPr>
            <a:lvl8pPr marL="2394539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8pPr>
            <a:lvl9pPr marL="2736616" algn="l" defTabSz="684154" rtl="0" eaLnBrk="1" latinLnBrk="0" hangingPunct="1">
              <a:defRPr sz="18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defRPr>
            </a:lvl9pPr>
          </a:lstStyle>
          <a:p>
            <a:fld id="{83E2A1E7-0D9A-4F08-AF10-E2012B6A57D5}" type="slidenum">
              <a:rPr lang="en-US" sz="900" smtClean="0">
                <a:solidFill>
                  <a:schemeClr val="tx1"/>
                </a:solidFill>
                <a:effectLst/>
              </a:rPr>
              <a:pPr/>
              <a:t>‹#›</a:t>
            </a:fld>
            <a:endParaRPr lang="en-US" sz="900">
              <a:solidFill>
                <a:schemeClr val="tx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3" r:id="rId2"/>
  </p:sldLayoutIdLst>
  <p:transition/>
  <p:hf hdr="0" ftr="0" dt="0"/>
  <p:txStyles>
    <p:titleStyle>
      <a:lvl1pPr algn="l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ru-RU" sz="1700" b="1" kern="1200" cap="all" spc="63" baseline="0">
          <a:solidFill>
            <a:schemeClr val="tx1"/>
          </a:solidFill>
          <a:effectLst/>
          <a:latin typeface="+mn-lt"/>
          <a:ea typeface="Segoe UI"/>
          <a:cs typeface="Segoe UI" pitchFamily="34" charset="0"/>
        </a:defRPr>
      </a:lvl1pPr>
      <a:lvl2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2pPr>
      <a:lvl3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3pPr>
      <a:lvl4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4pPr>
      <a:lvl5pPr algn="ctr" defTabSz="81382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5pPr>
      <a:lvl6pPr marL="291518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6pPr>
      <a:lvl7pPr marL="583036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7pPr>
      <a:lvl8pPr marL="874554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8pPr>
      <a:lvl9pPr marL="1166072" algn="ctr" defTabSz="813821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203864"/>
          </a:solidFill>
          <a:effectLst/>
          <a:latin typeface="Arial Narrow" pitchFamily="34" charset="0"/>
          <a:ea typeface="Segoe UI"/>
          <a:cs typeface="Segoe UI"/>
        </a:defRPr>
      </a:lvl9pPr>
    </p:titleStyle>
    <p:bodyStyle>
      <a:lvl1pPr marL="203456" indent="-203456" algn="l" defTabSz="813821" rtl="0" eaLnBrk="0" fontAlgn="base" hangingPunct="0">
        <a:lnSpc>
          <a:spcPct val="90000"/>
        </a:lnSpc>
        <a:spcBef>
          <a:spcPts val="892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effectLst/>
          <a:latin typeface="+mn-lt"/>
          <a:ea typeface="+mn-ea"/>
          <a:cs typeface="+mn-cs"/>
        </a:defRPr>
      </a:lvl1pPr>
      <a:lvl2pPr marL="610366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800" kern="1200">
          <a:solidFill>
            <a:srgbClr val="404040"/>
          </a:solidFill>
          <a:effectLst/>
          <a:latin typeface="+mn-lt"/>
          <a:ea typeface="+mn-ea"/>
          <a:cs typeface="+mn-cs"/>
        </a:defRPr>
      </a:lvl2pPr>
      <a:lvl3pPr marL="1017277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effectLst/>
          <a:latin typeface="+mn-lt"/>
          <a:ea typeface="+mn-ea"/>
          <a:cs typeface="+mn-cs"/>
        </a:defRPr>
      </a:lvl3pPr>
      <a:lvl4pPr marL="1424187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effectLst/>
          <a:latin typeface="+mn-lt"/>
          <a:ea typeface="+mn-ea"/>
          <a:cs typeface="+mn-cs"/>
        </a:defRPr>
      </a:lvl4pPr>
      <a:lvl5pPr marL="1831098" indent="-203456" algn="l" defTabSz="813821" rtl="0" eaLnBrk="0" fontAlgn="base" hangingPunct="0">
        <a:lnSpc>
          <a:spcPct val="90000"/>
        </a:lnSpc>
        <a:spcBef>
          <a:spcPts val="447"/>
        </a:spcBef>
        <a:spcAft>
          <a:spcPct val="0"/>
        </a:spcAft>
        <a:buFont typeface="Arial" charset="0"/>
        <a:buChar char="•"/>
        <a:defRPr sz="1300" kern="1200">
          <a:solidFill>
            <a:srgbClr val="404040"/>
          </a:solidFill>
          <a:effectLst/>
          <a:latin typeface="+mn-lt"/>
          <a:ea typeface="+mn-ea"/>
          <a:cs typeface="+mn-cs"/>
        </a:defRPr>
      </a:lvl5pPr>
      <a:lvl6pPr marL="2239032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46130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53226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60327" indent="-203547" algn="l" defTabSz="81419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07095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14194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21290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8390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35487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42581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49678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56776" algn="l" defTabSz="814194" rtl="0" eaLnBrk="1" latinLnBrk="0" hangingPunct="1"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7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bneft.org/" TargetMode="External"/><Relationship Id="rId2" Type="http://schemas.openxmlformats.org/officeDocument/2006/relationships/hyperlink" Target="http://www.fond87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9" name="TextBox 8"/>
          <p:cNvSpPr txBox="1"/>
          <p:nvPr/>
        </p:nvSpPr>
        <p:spPr>
          <a:xfrm>
            <a:off x="267013" y="4901736"/>
            <a:ext cx="1445381" cy="253916"/>
          </a:xfrm>
          <a:prstGeom prst="rect">
            <a:avLst/>
          </a:prstGeom>
          <a:noFill/>
          <a:effectLst/>
        </p:spPr>
        <p:txBody>
          <a:bodyPr wrap="square" lIns="63439" tIns="0" rIns="63439" bIns="0" rtlCol="0" anchor="ctr" anchorCtr="0">
            <a:noAutofit/>
          </a:bodyPr>
          <a:lstStyle/>
          <a:p>
            <a:pPr defTabSz="779252" rtl="0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r>
              <a:rPr lang="en-US" sz="900" b="1" i="0" u="none" strike="noStrike" kern="0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September 2017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6888" y="1485684"/>
            <a:ext cx="6116239" cy="900247"/>
          </a:xfrm>
          <a:effectLst/>
        </p:spPr>
        <p:txBody>
          <a:bodyPr/>
          <a:lstStyle/>
          <a:p>
            <a:pPr rtl="0"/>
            <a:r>
              <a:rPr lang="en-US" sz="3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Zapadno-Ozernoye</a:t>
            </a:r>
            <a: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and </a:t>
            </a:r>
            <a:b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</a:br>
            <a:r>
              <a:rPr lang="en-US" sz="36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Verkhne-Telekaiskoye</a:t>
            </a:r>
            <a: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  <a:b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</a:br>
            <a:r>
              <a:rPr lang="en-US" sz="36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Oil, gas and condensate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941" y="408351"/>
            <a:ext cx="2057382" cy="50783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36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169" y="191620"/>
            <a:ext cx="6656300" cy="489340"/>
          </a:xfrm>
          <a:prstGeom prst="rect">
            <a:avLst/>
          </a:prstGeom>
          <a:effectLst/>
        </p:spPr>
        <p:txBody>
          <a:bodyPr/>
          <a:lstStyle/>
          <a:p>
            <a:pPr rtl="0"/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ZAPADNO-OZERNOYE AND VERKHNE-TELEKAISKOYE </a:t>
            </a:r>
            <a:b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</a:br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OIL, GAS AND CONDENSATE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031" y="860485"/>
            <a:ext cx="5517195" cy="383188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 sz="1400">
              <a:effectLst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030" y="4824126"/>
            <a:ext cx="7366521" cy="200046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800" b="0" i="0" u="none" strike="noStrike" smtId="4294967295">
                <a:solidFill>
                  <a:srgbClr val="80808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Note: * distance from the fields to Anadyr is 103 km</a:t>
            </a:r>
          </a:p>
        </p:txBody>
      </p:sp>
      <p:sp>
        <p:nvSpPr>
          <p:cNvPr id="20" name="Прямоугольник 3"/>
          <p:cNvSpPr/>
          <p:nvPr/>
        </p:nvSpPr>
        <p:spPr>
          <a:xfrm>
            <a:off x="422031" y="860485"/>
            <a:ext cx="5517195" cy="383188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 sz="1400">
              <a:effectLst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08" y="921818"/>
            <a:ext cx="1868366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9492" y="1091523"/>
            <a:ext cx="2464308" cy="261067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Oil and gas fields</a:t>
            </a:r>
          </a:p>
        </p:txBody>
      </p:sp>
      <p:sp>
        <p:nvSpPr>
          <p:cNvPr id="30" name="Овал 29"/>
          <p:cNvSpPr/>
          <p:nvPr/>
        </p:nvSpPr>
        <p:spPr>
          <a:xfrm>
            <a:off x="5398477" y="1135571"/>
            <a:ext cx="246185" cy="186785"/>
          </a:xfrm>
          <a:prstGeom prst="ellips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>
          <a:xfrm>
            <a:off x="5363308" y="758702"/>
            <a:ext cx="3731666" cy="183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rtl="0">
              <a:spcBef>
                <a:spcPct val="75000"/>
              </a:spcBef>
              <a:buClr>
                <a:srgbClr val="DC241F"/>
              </a:buClr>
              <a:buFont typeface="Wingdings 2" pitchFamily="18" charset="2"/>
              <a:buNone/>
            </a:pPr>
            <a:r>
              <a:rPr lang="en-US" sz="1200" b="1" i="0" u="none" strike="noStrike" smtId="4294967295">
                <a:solidFill>
                  <a:srgbClr val="A6A6A6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Location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5670" y="884156"/>
            <a:ext cx="3995026" cy="291577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/>
            <a:r>
              <a:rPr lang="en-US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FIELD RESERVES: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297018" y="1667141"/>
            <a:ext cx="2849065" cy="550793"/>
            <a:chOff x="962412" y="-1333092"/>
            <a:chExt cx="2824986" cy="528663"/>
          </a:xfrm>
          <a:effectLst/>
        </p:grpSpPr>
        <p:sp>
          <p:nvSpPr>
            <p:cNvPr id="33" name="Пятиугольник 32"/>
            <p:cNvSpPr/>
            <p:nvPr/>
          </p:nvSpPr>
          <p:spPr>
            <a:xfrm rot="10800000">
              <a:off x="962413" y="-1298336"/>
              <a:ext cx="2824985" cy="493907"/>
            </a:xfrm>
            <a:prstGeom prst="homePlat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5" name="Пятиугольник 4"/>
            <p:cNvSpPr/>
            <p:nvPr/>
          </p:nvSpPr>
          <p:spPr>
            <a:xfrm>
              <a:off x="962412" y="-1333092"/>
              <a:ext cx="2824986" cy="493907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675" tIns="57150" rIns="106680" bIns="57150" anchor="ctr" anchorCtr="0">
              <a:noAutofit/>
            </a:bodyPr>
            <a:lstStyle/>
            <a:p>
              <a:pPr marL="156933" lvl="1" indent="0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56933" lvl="1" indent="0" rtl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GAS  </a:t>
              </a:r>
              <a:r>
                <a:rPr lang="en-US" sz="900" b="1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4.4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bn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m</a:t>
              </a:r>
              <a:r>
                <a:rPr lang="en-US" sz="900" b="0" i="0" u="none" strike="noStrike" baseline="30000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3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, </a:t>
              </a:r>
            </a:p>
            <a:p>
              <a:pPr marL="156933" lvl="1" indent="0" rtl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       (production 65.1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mln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m</a:t>
              </a:r>
              <a:r>
                <a:rPr lang="en-US" sz="900" b="0" i="0" u="none" strike="noStrike" baseline="30000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3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per year)</a:t>
              </a:r>
            </a:p>
            <a:p>
              <a:pPr defTabSz="568204">
                <a:lnSpc>
                  <a:spcPct val="90000"/>
                </a:lnSpc>
                <a:spcAft>
                  <a:spcPct val="35000"/>
                </a:spcAft>
              </a:pPr>
              <a:endParaRPr lang="ru-RU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297020" y="3215212"/>
            <a:ext cx="2849064" cy="370430"/>
            <a:chOff x="948924" y="179697"/>
            <a:chExt cx="2824985" cy="493907"/>
          </a:xfrm>
          <a:effectLst/>
        </p:grpSpPr>
        <p:sp>
          <p:nvSpPr>
            <p:cNvPr id="37" name="Пятиугольник 36"/>
            <p:cNvSpPr/>
            <p:nvPr/>
          </p:nvSpPr>
          <p:spPr>
            <a:xfrm rot="10800000">
              <a:off x="948924" y="179697"/>
              <a:ext cx="2824985" cy="493907"/>
            </a:xfrm>
            <a:prstGeom prst="homePlat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8" name="Пятиугольник 4"/>
            <p:cNvSpPr/>
            <p:nvPr/>
          </p:nvSpPr>
          <p:spPr>
            <a:xfrm rot="21600000">
              <a:off x="1072401" y="179697"/>
              <a:ext cx="2701508" cy="493907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675" tIns="57150" rIns="106680" bIns="57150" anchor="ctr" anchorCtr="0">
              <a:noAutofit/>
            </a:bodyPr>
            <a:lstStyle/>
            <a:p>
              <a:pPr rtl="0" fontAlgn="ctr"/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OIL </a:t>
              </a:r>
              <a:r>
                <a:rPr lang="en-US" sz="900" b="1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2.8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mln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tonnes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</a:t>
              </a:r>
            </a:p>
            <a:p>
              <a:pPr rtl="0" fontAlgn="ctr"/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           (production 4,915,000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tonnes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per year)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297020" y="3733801"/>
            <a:ext cx="2849064" cy="370430"/>
            <a:chOff x="948924" y="179697"/>
            <a:chExt cx="2824985" cy="493907"/>
          </a:xfrm>
          <a:effectLst/>
        </p:grpSpPr>
        <p:sp>
          <p:nvSpPr>
            <p:cNvPr id="40" name="Пятиугольник 39"/>
            <p:cNvSpPr/>
            <p:nvPr/>
          </p:nvSpPr>
          <p:spPr>
            <a:xfrm rot="10800000">
              <a:off x="948924" y="179697"/>
              <a:ext cx="2824985" cy="493907"/>
            </a:xfrm>
            <a:prstGeom prst="homePlat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1" name="Пятиугольник 4"/>
            <p:cNvSpPr/>
            <p:nvPr/>
          </p:nvSpPr>
          <p:spPr>
            <a:xfrm rot="21600000">
              <a:off x="1072401" y="179697"/>
              <a:ext cx="2701508" cy="493907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675" tIns="57150" rIns="106680" bIns="57150" anchor="ctr" anchorCtr="0">
              <a:noAutofit/>
            </a:bodyPr>
            <a:lstStyle/>
            <a:p>
              <a:pPr rtl="0" fontAlgn="ctr"/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GAS  </a:t>
              </a:r>
              <a:r>
                <a:rPr lang="en-US" sz="900" b="1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2.0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bn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m</a:t>
              </a:r>
              <a:r>
                <a:rPr lang="en-US" sz="900" b="0" i="0" u="none" strike="noStrike" baseline="30000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3</a:t>
              </a:r>
            </a:p>
            <a:p>
              <a:pPr rtl="0" fontAlgn="ctr"/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          (production 1.9 </a:t>
              </a:r>
              <a:r>
                <a:rPr lang="en-US" sz="900" b="0" i="0" u="none" strike="noStrike" dirty="0" err="1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bn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m</a:t>
              </a:r>
              <a:r>
                <a:rPr lang="en-US" sz="900" b="0" i="0" u="none" strike="noStrike" baseline="30000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3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per year)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297020" y="4226523"/>
            <a:ext cx="2849064" cy="370430"/>
            <a:chOff x="948924" y="179697"/>
            <a:chExt cx="2824985" cy="493907"/>
          </a:xfrm>
          <a:effectLst/>
        </p:grpSpPr>
        <p:sp>
          <p:nvSpPr>
            <p:cNvPr id="43" name="Пятиугольник 42"/>
            <p:cNvSpPr/>
            <p:nvPr/>
          </p:nvSpPr>
          <p:spPr>
            <a:xfrm rot="10800000">
              <a:off x="948924" y="179697"/>
              <a:ext cx="2824985" cy="493907"/>
            </a:xfrm>
            <a:prstGeom prst="homePlat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44" name="Пятиугольник 4"/>
            <p:cNvSpPr/>
            <p:nvPr/>
          </p:nvSpPr>
          <p:spPr>
            <a:xfrm rot="21600000">
              <a:off x="1072401" y="179697"/>
              <a:ext cx="2701508" cy="493907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675" tIns="57150" rIns="106680" bIns="57150" anchor="ctr" anchorCtr="0">
              <a:noAutofit/>
            </a:bodyPr>
            <a:lstStyle/>
            <a:p>
              <a:pPr rtl="0" fontAlgn="ctr"/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 CONDENSATE, 100,000 m</a:t>
              </a:r>
              <a:r>
                <a:rPr lang="en-US" sz="900" b="0" i="0" u="none" strike="noStrike" baseline="30000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3</a:t>
              </a:r>
              <a:r>
                <a:rPr lang="en-US" sz="900" b="0" i="0" u="none" strike="noStrike" dirty="0" smtId="4294967295">
                  <a:solidFill>
                    <a:srgbClr val="000000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Times New Roman"/>
                  <a:cs typeface="Times New Roman"/>
                </a:rPr>
                <a:t>.  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25669" y="1322356"/>
            <a:ext cx="1531686" cy="1498810"/>
          </a:xfrm>
          <a:prstGeom prst="roundRect">
            <a:avLst/>
          </a:prstGeom>
          <a:solidFill>
            <a:schemeClr val="bg1"/>
          </a:solidFill>
          <a:ln>
            <a:solidFill>
              <a:srgbClr val="3FC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25670" y="3078345"/>
            <a:ext cx="1525079" cy="1498810"/>
          </a:xfrm>
          <a:prstGeom prst="roundRect">
            <a:avLst/>
          </a:prstGeom>
          <a:solidFill>
            <a:schemeClr val="bg1"/>
          </a:solidFill>
          <a:ln>
            <a:solidFill>
              <a:srgbClr val="3FC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  <a:effectLst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66" y="3207341"/>
            <a:ext cx="345195" cy="37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67" y="3680368"/>
            <a:ext cx="433154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05" y="4275485"/>
            <a:ext cx="369277" cy="3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91" y="1667141"/>
            <a:ext cx="476192" cy="49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0" y="1960642"/>
            <a:ext cx="1354064" cy="763075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object 21"/>
          <p:cNvSpPr/>
          <p:nvPr/>
        </p:nvSpPr>
        <p:spPr>
          <a:xfrm>
            <a:off x="314481" y="3733800"/>
            <a:ext cx="1354063" cy="7331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effectLst/>
        </p:spPr>
        <p:txBody>
          <a:bodyPr wrap="square" lIns="0" tIns="0" rIns="0" bIns="0" rtlCol="0">
            <a:noAutofit/>
          </a:bodyPr>
          <a:lstStyle/>
          <a:p>
            <a:endParaRPr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480" y="3215210"/>
            <a:ext cx="1241395" cy="7780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en-US" sz="15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Verkhne</a:t>
            </a:r>
            <a:r>
              <a:rPr lang="en-US" sz="15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  <a:p>
            <a:pPr algn="ctr" rtl="0"/>
            <a:r>
              <a:rPr lang="en-US" sz="1500" b="1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Telekaiskoye</a:t>
            </a:r>
            <a:endParaRPr lang="en-US" sz="15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endParaRPr lang="ru-RU" dirty="0"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6923" y="1431535"/>
            <a:ext cx="1382879" cy="784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rtl="0"/>
            <a:r>
              <a:rPr lang="en-US" sz="1500" b="1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Zapadno</a:t>
            </a:r>
            <a:r>
              <a:rPr lang="en-US" sz="15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  <a:r>
              <a:rPr lang="ru-RU" sz="15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/>
            </a:r>
            <a:br>
              <a:rPr lang="ru-RU" sz="15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</a:br>
            <a:r>
              <a:rPr lang="en-US" sz="1500" b="1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Ozernoye</a:t>
            </a:r>
            <a:endParaRPr lang="en-US" sz="15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endParaRPr lang="ru-RU" dirty="0">
              <a:effectLst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299558" y="1469681"/>
            <a:ext cx="3175000" cy="3108325"/>
            <a:chOff x="5299558" y="1469681"/>
            <a:chExt cx="3175000" cy="3108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99558" y="1469681"/>
              <a:ext cx="3175000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4" name="Группа 53"/>
            <p:cNvGrpSpPr/>
            <p:nvPr/>
          </p:nvGrpSpPr>
          <p:grpSpPr>
            <a:xfrm>
              <a:off x="7175990" y="3085576"/>
              <a:ext cx="405913" cy="223028"/>
              <a:chOff x="7175990" y="3085576"/>
              <a:chExt cx="405913" cy="223028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7175990" y="3085576"/>
                <a:ext cx="246185" cy="18678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925" tIns="38963" rIns="77925" bIns="38963"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  <a:effectLst/>
                </a:endParaRPr>
              </a:p>
            </p:txBody>
          </p:sp>
          <p:pic>
            <p:nvPicPr>
              <p:cNvPr id="57" name="Picture 1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4137" y="3107532"/>
                <a:ext cx="103962" cy="139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7335718" y="3121819"/>
                <a:ext cx="246185" cy="18678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925" tIns="38963" rIns="77925" bIns="38963"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  <a:effectLst/>
                </a:endParaRPr>
              </a:p>
            </p:txBody>
          </p:sp>
          <p:pic>
            <p:nvPicPr>
              <p:cNvPr id="56" name="Picture 1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4785" y="3142613"/>
                <a:ext cx="109431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8" name="TextBox 57"/>
          <p:cNvSpPr txBox="1"/>
          <p:nvPr/>
        </p:nvSpPr>
        <p:spPr>
          <a:xfrm>
            <a:off x="5678557" y="1981200"/>
            <a:ext cx="72886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err="1" smtClean="0"/>
              <a:t>Vrangelya</a:t>
            </a:r>
            <a:r>
              <a:rPr lang="en-US" sz="700" b="1" dirty="0" smtClean="0"/>
              <a:t> island</a:t>
            </a:r>
            <a:endParaRPr lang="ru-RU" sz="7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758070" y="3074505"/>
            <a:ext cx="57646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err="1" smtClean="0"/>
              <a:t>Pevek</a:t>
            </a:r>
            <a:endParaRPr lang="ru-RU" sz="500" dirty="0"/>
          </a:p>
        </p:txBody>
      </p:sp>
      <p:sp>
        <p:nvSpPr>
          <p:cNvPr id="60" name="TextBox 59"/>
          <p:cNvSpPr txBox="1"/>
          <p:nvPr/>
        </p:nvSpPr>
        <p:spPr>
          <a:xfrm>
            <a:off x="5890592" y="3399183"/>
            <a:ext cx="57646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err="1" smtClean="0"/>
              <a:t>Bilibino</a:t>
            </a:r>
            <a:endParaRPr lang="ru-RU" sz="500" dirty="0"/>
          </a:p>
        </p:txBody>
      </p:sp>
      <p:sp>
        <p:nvSpPr>
          <p:cNvPr id="61" name="TextBox 60"/>
          <p:cNvSpPr txBox="1"/>
          <p:nvPr/>
        </p:nvSpPr>
        <p:spPr>
          <a:xfrm>
            <a:off x="6791739" y="2829339"/>
            <a:ext cx="576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b="1" dirty="0" smtClean="0"/>
              <a:t>Anadyr</a:t>
            </a:r>
            <a:endParaRPr lang="ru-RU" sz="700" dirty="0"/>
          </a:p>
        </p:txBody>
      </p:sp>
      <p:sp>
        <p:nvSpPr>
          <p:cNvPr id="62" name="TextBox 61"/>
          <p:cNvSpPr txBox="1"/>
          <p:nvPr/>
        </p:nvSpPr>
        <p:spPr>
          <a:xfrm>
            <a:off x="7282070" y="1861931"/>
            <a:ext cx="57646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b="1" dirty="0" err="1" smtClean="0"/>
              <a:t>Provideniya</a:t>
            </a:r>
            <a:endParaRPr lang="ru-RU" sz="500" dirty="0"/>
          </a:p>
        </p:txBody>
      </p:sp>
      <p:sp>
        <p:nvSpPr>
          <p:cNvPr id="47" name="TextBox 46"/>
          <p:cNvSpPr txBox="1"/>
          <p:nvPr/>
        </p:nvSpPr>
        <p:spPr>
          <a:xfrm>
            <a:off x="7733341" y="179751"/>
            <a:ext cx="1410659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705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n-US" sz="16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IMPLEMENTATION </a:t>
            </a:r>
            <a:r>
              <a:rPr lang="en-US" sz="16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STAGES PROJECT FOR </a:t>
            </a:r>
            <a:r>
              <a:rPr lang="en-US" sz="16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PRODUCTION, TRANSPORTATION AND PROCESSING OF OIL AND GAS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3200964135"/>
              </p:ext>
            </p:extLst>
          </p:nvPr>
        </p:nvGraphicFramePr>
        <p:xfrm>
          <a:off x="207678" y="1236299"/>
          <a:ext cx="1705382" cy="115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4287424776"/>
              </p:ext>
            </p:extLst>
          </p:nvPr>
        </p:nvGraphicFramePr>
        <p:xfrm>
          <a:off x="190093" y="2357867"/>
          <a:ext cx="1705382" cy="1150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03315" y="821531"/>
            <a:ext cx="1964947" cy="430054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r" rtl="0"/>
            <a:r>
              <a:rPr lang="en-US" sz="15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Zapadno-Ozernoye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597566485"/>
              </p:ext>
            </p:extLst>
          </p:nvPr>
        </p:nvGraphicFramePr>
        <p:xfrm>
          <a:off x="190093" y="3410703"/>
          <a:ext cx="1705382" cy="124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47" y="832507"/>
            <a:ext cx="287726" cy="3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88" y="3492393"/>
            <a:ext cx="664545" cy="40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044364" y="814205"/>
            <a:ext cx="1844707" cy="437380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r" rtl="0"/>
            <a:r>
              <a:rPr lang="en-US" sz="15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Verkhne-</a:t>
            </a:r>
          </a:p>
          <a:p>
            <a:pPr algn="r" rtl="0"/>
            <a:r>
              <a:rPr lang="en-US" sz="15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Telekaiskoye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95999" y="814297"/>
            <a:ext cx="2986455" cy="437288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5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Volume of future </a:t>
            </a:r>
          </a:p>
          <a:p>
            <a:pPr algn="ctr" rtl="0"/>
            <a:r>
              <a:rPr lang="en-US" sz="15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investments </a:t>
            </a:r>
            <a:r>
              <a:rPr lang="en-US" sz="1500" b="1" i="0" u="none" strike="noStrike" smtId="4294967295">
                <a:solidFill>
                  <a:srgbClr val="00206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5.4</a:t>
            </a:r>
            <a:r>
              <a:rPr lang="en-US" sz="15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bn rubles</a:t>
            </a:r>
            <a:r>
              <a:rPr lang="en-US" sz="15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20" y="827846"/>
            <a:ext cx="284936" cy="3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6" y="827845"/>
            <a:ext cx="287726" cy="3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2" y="2306074"/>
            <a:ext cx="599956" cy="4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59" y="2838543"/>
            <a:ext cx="605673" cy="45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Arrow Connector 104"/>
          <p:cNvCxnSpPr/>
          <p:nvPr/>
        </p:nvCxnSpPr>
        <p:spPr>
          <a:xfrm>
            <a:off x="6020618" y="801341"/>
            <a:ext cx="0" cy="38951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60" y="1271463"/>
            <a:ext cx="484789" cy="4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93" y="1805732"/>
            <a:ext cx="520920" cy="3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74" y="2370367"/>
            <a:ext cx="599956" cy="42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54" y="1267435"/>
            <a:ext cx="484789" cy="4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15279" y="1865186"/>
            <a:ext cx="602255" cy="321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606486" y="1965865"/>
            <a:ext cx="665308" cy="3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615279" y="2977182"/>
            <a:ext cx="665308" cy="3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15279" y="2403820"/>
            <a:ext cx="665308" cy="3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615278" y="3524972"/>
            <a:ext cx="665308" cy="3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615279" y="4076407"/>
            <a:ext cx="665308" cy="3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pic>
        <p:nvPicPr>
          <p:cNvPr id="69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66" y="3513559"/>
            <a:ext cx="602246" cy="36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00" y="1813542"/>
            <a:ext cx="520920" cy="3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70340" y="4734282"/>
            <a:ext cx="8815665" cy="342900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Project effectiveness: &gt;IRR 25%; NPV 24.2 bn rubles.; payback period 4.3 years, volume of reserves for 29 years.</a:t>
            </a:r>
          </a:p>
        </p:txBody>
      </p:sp>
      <p:pic>
        <p:nvPicPr>
          <p:cNvPr id="83" name="Picture 2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17" y="3538608"/>
            <a:ext cx="584739" cy="35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Умножение 83"/>
          <p:cNvSpPr/>
          <p:nvPr/>
        </p:nvSpPr>
        <p:spPr>
          <a:xfrm>
            <a:off x="2322275" y="3355086"/>
            <a:ext cx="1696915" cy="661239"/>
          </a:xfrm>
          <a:prstGeom prst="mathMultiply">
            <a:avLst>
              <a:gd name="adj1" fmla="val 3960"/>
            </a:avLst>
          </a:prstGeom>
          <a:ln>
            <a:solidFill>
              <a:srgbClr val="92184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effectLst/>
            </a:endParaRPr>
          </a:p>
        </p:txBody>
      </p:sp>
      <p:pic>
        <p:nvPicPr>
          <p:cNvPr id="85" name="Picture 2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10" y="3556936"/>
            <a:ext cx="584739" cy="33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62" y="2930616"/>
            <a:ext cx="605673" cy="45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Straight Arrow Connector 104"/>
          <p:cNvCxnSpPr/>
          <p:nvPr/>
        </p:nvCxnSpPr>
        <p:spPr>
          <a:xfrm flipH="1">
            <a:off x="5851499" y="3907471"/>
            <a:ext cx="303450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7381402" y="3926988"/>
            <a:ext cx="1379720" cy="76948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478906" y="3954686"/>
            <a:ext cx="672104" cy="321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0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1921</a:t>
            </a:r>
            <a:r>
              <a:rPr lang="en-US" sz="10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mln m</a:t>
            </a:r>
            <a:r>
              <a:rPr lang="en-US" sz="1000" b="0" i="0" u="none" strike="noStrike" baseline="3000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3</a:t>
            </a:r>
            <a:r>
              <a:rPr lang="en-US" sz="10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51" y="4340194"/>
            <a:ext cx="580291" cy="3225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8063233" y="3963573"/>
            <a:ext cx="602255" cy="321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0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320</a:t>
            </a:r>
            <a:r>
              <a:rPr lang="en-US" sz="10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,000 tonnes </a:t>
            </a:r>
          </a:p>
        </p:txBody>
      </p:sp>
      <p:pic>
        <p:nvPicPr>
          <p:cNvPr id="104" name="Picture 2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22" y="4326798"/>
            <a:ext cx="558245" cy="3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Скругленный прямоугольник 104"/>
          <p:cNvSpPr/>
          <p:nvPr/>
        </p:nvSpPr>
        <p:spPr>
          <a:xfrm>
            <a:off x="6203191" y="3938321"/>
            <a:ext cx="1046325" cy="77124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402289" y="3963573"/>
            <a:ext cx="648128" cy="36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000" b="1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35</a:t>
            </a:r>
            <a:r>
              <a:rPr lang="en-US" sz="10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  <a:r>
              <a:rPr lang="en-US" sz="1000" b="0" i="0" u="none" strike="noStrike" dirty="0" err="1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mln</a:t>
            </a:r>
            <a:r>
              <a:rPr lang="en-US" sz="10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m</a:t>
            </a:r>
            <a:r>
              <a:rPr lang="en-US" sz="1000" b="0" i="0" u="none" strike="noStrike" baseline="30000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3</a:t>
            </a:r>
            <a:r>
              <a:rPr lang="en-US" sz="10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108" name="Straight Arrow Connector 104"/>
          <p:cNvCxnSpPr/>
          <p:nvPr/>
        </p:nvCxnSpPr>
        <p:spPr>
          <a:xfrm>
            <a:off x="5839645" y="3899183"/>
            <a:ext cx="564444" cy="2524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6977130" y="1340859"/>
            <a:ext cx="665308" cy="330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22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77657" y="821531"/>
            <a:ext cx="1746393" cy="358428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rtl="0"/>
            <a:r>
              <a:rPr lang="en-US" sz="14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Completed stages</a:t>
            </a:r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10" y="4306434"/>
            <a:ext cx="562651" cy="3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43" y="4016325"/>
            <a:ext cx="739180" cy="5208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733341" y="179751"/>
            <a:ext cx="1410659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05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213" y="2830513"/>
            <a:ext cx="43830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3" y="842963"/>
            <a:ext cx="401637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92" y="198764"/>
            <a:ext cx="6336397" cy="489340"/>
          </a:xfrm>
          <a:effectLst/>
        </p:spPr>
        <p:txBody>
          <a:bodyPr/>
          <a:lstStyle/>
          <a:p>
            <a:pPr rtl="0"/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MARKET CAPACITY — KEY INDICES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28" y="1218075"/>
            <a:ext cx="3547218" cy="4110560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Consumption per year  ~    Production per year ~  </a:t>
            </a:r>
          </a:p>
          <a:p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2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Actual       </a:t>
            </a:r>
          </a:p>
          <a:p>
            <a:pPr rtl="0"/>
            <a:r>
              <a:rPr lang="en-US"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mln</a:t>
            </a:r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m3</a:t>
            </a:r>
          </a:p>
          <a:p>
            <a:endParaRPr lang="ru-RU" sz="1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2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Forecast</a:t>
            </a:r>
          </a:p>
          <a:p>
            <a:pPr rtl="0"/>
            <a:r>
              <a:rPr lang="en-US"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mln</a:t>
            </a:r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m3</a:t>
            </a:r>
          </a:p>
          <a:p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2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Available</a:t>
            </a:r>
          </a:p>
          <a:p>
            <a:pPr rtl="0"/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volume for </a:t>
            </a:r>
          </a:p>
          <a:p>
            <a:pPr rtl="0"/>
            <a:r>
              <a:rPr lang="en-US" sz="12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distribu</a:t>
            </a:r>
            <a:r>
              <a:rPr lang="ru-RU" sz="12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</a:t>
            </a:r>
            <a:br>
              <a:rPr lang="ru-RU" sz="12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</a:br>
            <a:r>
              <a:rPr lang="en-US" sz="1200" b="0" i="0" u="none" strike="noStrike" dirty="0" err="1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tion</a:t>
            </a:r>
            <a:endParaRPr lang="en-US" sz="12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pPr rtl="0"/>
            <a:r>
              <a:rPr lang="en-US"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mln</a:t>
            </a:r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m3</a:t>
            </a:r>
          </a:p>
          <a:p>
            <a:endParaRPr lang="ru-RU" sz="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2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Forecast </a:t>
            </a:r>
          </a:p>
          <a:p>
            <a:pPr rtl="0"/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of consumption </a:t>
            </a:r>
            <a:r>
              <a:rPr lang="en-US" sz="1200" b="0" i="0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mln</a:t>
            </a:r>
            <a:r>
              <a:rPr lang="en-US" sz="12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m3</a:t>
            </a: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083" y="4770239"/>
            <a:ext cx="8185024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/>
            <a:r>
              <a:rPr lang="en-US" sz="1500" b="0" i="1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Potential for consumption of oil products in the district is up to 120,000 tonnes annually.</a:t>
            </a:r>
          </a:p>
        </p:txBody>
      </p:sp>
      <p:sp>
        <p:nvSpPr>
          <p:cNvPr id="12" name="Овал 11"/>
          <p:cNvSpPr/>
          <p:nvPr/>
        </p:nvSpPr>
        <p:spPr>
          <a:xfrm>
            <a:off x="947370" y="2377991"/>
            <a:ext cx="1072663" cy="7111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3FCD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65.0</a:t>
            </a:r>
          </a:p>
        </p:txBody>
      </p:sp>
      <p:sp>
        <p:nvSpPr>
          <p:cNvPr id="19" name="Овал 18"/>
          <p:cNvSpPr/>
          <p:nvPr/>
        </p:nvSpPr>
        <p:spPr>
          <a:xfrm>
            <a:off x="942242" y="1565604"/>
            <a:ext cx="1072663" cy="7111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3FCD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25.0</a:t>
            </a:r>
          </a:p>
        </p:txBody>
      </p:sp>
      <p:sp>
        <p:nvSpPr>
          <p:cNvPr id="18" name="AutoShape 9" descr="Картинки по запросу картинка рост"/>
          <p:cNvSpPr>
            <a:spLocks noChangeAspect="1" noChangeArrowheads="1"/>
          </p:cNvSpPr>
          <p:nvPr/>
        </p:nvSpPr>
        <p:spPr>
          <a:xfrm>
            <a:off x="143608" y="-108347"/>
            <a:ext cx="281354" cy="22860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925" tIns="38963" rIns="77925" bIns="38963" anchor="t" anchorCtr="0" compatLnSpc="1">
            <a:prstTxWarp prst="textNoShape">
              <a:avLst/>
            </a:prstTxWarp>
          </a:bodyPr>
          <a:lstStyle/>
          <a:p>
            <a:endParaRPr lang="ru-RU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949" y="728602"/>
            <a:ext cx="3009977" cy="337343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17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GAS in the region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72631" y="796667"/>
            <a:ext cx="1272848" cy="932298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/>
            <a:r>
              <a:rPr lang="en-US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         OIL</a:t>
            </a:r>
          </a:p>
          <a:p>
            <a:endParaRPr lang="ru-RU" sz="1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World market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640702" y="783044"/>
            <a:ext cx="30774" cy="39871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672630" y="3125535"/>
            <a:ext cx="1280369" cy="725018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Russian market</a:t>
            </a:r>
          </a:p>
        </p:txBody>
      </p:sp>
      <p:sp>
        <p:nvSpPr>
          <p:cNvPr id="37" name="Овал 36"/>
          <p:cNvSpPr/>
          <p:nvPr/>
        </p:nvSpPr>
        <p:spPr>
          <a:xfrm>
            <a:off x="2048606" y="1565604"/>
            <a:ext cx="1072663" cy="7111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3FCD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30.0</a:t>
            </a:r>
          </a:p>
        </p:txBody>
      </p:sp>
      <p:sp>
        <p:nvSpPr>
          <p:cNvPr id="38" name="Овал 37"/>
          <p:cNvSpPr/>
          <p:nvPr/>
        </p:nvSpPr>
        <p:spPr>
          <a:xfrm>
            <a:off x="2048606" y="2377991"/>
            <a:ext cx="1072663" cy="7111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3FCD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100.0</a:t>
            </a:r>
          </a:p>
        </p:txBody>
      </p:sp>
      <p:sp>
        <p:nvSpPr>
          <p:cNvPr id="39" name="Овал 38"/>
          <p:cNvSpPr/>
          <p:nvPr/>
        </p:nvSpPr>
        <p:spPr>
          <a:xfrm>
            <a:off x="843831" y="3602319"/>
            <a:ext cx="961977" cy="5980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3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35.0</a:t>
            </a: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" y="757178"/>
            <a:ext cx="323420" cy="27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8" y="791562"/>
            <a:ext cx="441631" cy="2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287527" y="1023260"/>
            <a:ext cx="3024242" cy="243554"/>
          </a:xfrm>
          <a:prstGeom prst="roundRect">
            <a:avLst/>
          </a:prstGeom>
          <a:solidFill>
            <a:schemeClr val="bg1"/>
          </a:solidFill>
          <a:ln>
            <a:solidFill>
              <a:srgbClr val="3FC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1400" b="1" i="0" u="none" strike="noStrike" dirty="0" err="1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Zapadno-Ozernoye</a:t>
            </a:r>
            <a:endParaRPr lang="en-US" sz="1400" b="1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46" name="Прямая соединительная линия 45"/>
          <p:cNvCxnSpPr>
            <a:endCxn id="9" idx="3"/>
          </p:cNvCxnSpPr>
          <p:nvPr/>
        </p:nvCxnSpPr>
        <p:spPr>
          <a:xfrm flipV="1">
            <a:off x="100572" y="3273355"/>
            <a:ext cx="3543674" cy="52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347316" y="3612516"/>
            <a:ext cx="961977" cy="5980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F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3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1921.0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73978" y="3243457"/>
            <a:ext cx="1258617" cy="352308"/>
          </a:xfrm>
          <a:prstGeom prst="roundRect">
            <a:avLst/>
          </a:prstGeom>
          <a:solidFill>
            <a:schemeClr val="bg1"/>
          </a:solidFill>
          <a:ln>
            <a:solidFill>
              <a:srgbClr val="3FC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100" b="1" i="0" u="none" strike="noStrike" dirty="0" err="1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Verkhne-Telekaiskoye</a:t>
            </a:r>
            <a:endParaRPr lang="en-US" sz="1100" b="1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97988" y="3150492"/>
            <a:ext cx="1" cy="42076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Крест 12"/>
          <p:cNvSpPr/>
          <p:nvPr/>
        </p:nvSpPr>
        <p:spPr>
          <a:xfrm>
            <a:off x="1909347" y="3766003"/>
            <a:ext cx="262353" cy="270646"/>
          </a:xfrm>
          <a:prstGeom prst="plus">
            <a:avLst>
              <a:gd name="adj" fmla="val 41893"/>
            </a:avLst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1977582" y="2089816"/>
            <a:ext cx="122680" cy="2057057"/>
          </a:xfrm>
          <a:prstGeom prst="rightBrace">
            <a:avLst/>
          </a:prstGeom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47315" y="4308229"/>
            <a:ext cx="891417" cy="321909"/>
          </a:xfrm>
          <a:prstGeom prst="roundRect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5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160.0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53000" y="837913"/>
            <a:ext cx="394335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b="1" dirty="0" smtClean="0"/>
              <a:t>Balance between world production and consumption of liquid types of fuel</a:t>
            </a:r>
            <a:endParaRPr lang="ru-RU" sz="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07000" y="2571463"/>
            <a:ext cx="539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700" b="1" dirty="0" err="1" smtClean="0"/>
              <a:t>Quarter</a:t>
            </a:r>
            <a:r>
              <a:rPr lang="en-US" sz="700" b="1" dirty="0" smtClean="0"/>
              <a:t> 1</a:t>
            </a:r>
          </a:p>
          <a:p>
            <a:pPr algn="ctr"/>
            <a:r>
              <a:rPr lang="en-US" sz="700" b="1" dirty="0" smtClean="0"/>
              <a:t>2010</a:t>
            </a:r>
            <a:endParaRPr lang="ru-RU" sz="7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59450" y="2571463"/>
            <a:ext cx="539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700" b="1" dirty="0" err="1" smtClean="0"/>
              <a:t>Quarter</a:t>
            </a:r>
            <a:r>
              <a:rPr lang="en-US" sz="700" b="1" dirty="0" smtClean="0"/>
              <a:t> 2</a:t>
            </a:r>
          </a:p>
          <a:p>
            <a:pPr algn="ctr"/>
            <a:r>
              <a:rPr lang="en-US" sz="700" b="1" dirty="0" smtClean="0"/>
              <a:t>2011</a:t>
            </a:r>
            <a:endParaRPr lang="ru-RU" sz="7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299200" y="2571463"/>
            <a:ext cx="539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700" b="1" dirty="0" err="1" smtClean="0"/>
              <a:t>Quarter</a:t>
            </a:r>
            <a:r>
              <a:rPr lang="en-US" sz="700" b="1" dirty="0" smtClean="0"/>
              <a:t> 3</a:t>
            </a:r>
          </a:p>
          <a:p>
            <a:pPr algn="ctr"/>
            <a:r>
              <a:rPr lang="en-US" sz="700" b="1" dirty="0" smtClean="0"/>
              <a:t>2012</a:t>
            </a:r>
            <a:endParaRPr lang="ru-RU" sz="7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870700" y="2571463"/>
            <a:ext cx="539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700" b="1" dirty="0" err="1" smtClean="0"/>
              <a:t>Quarter</a:t>
            </a:r>
            <a:r>
              <a:rPr lang="en-US" sz="700" b="1" dirty="0" smtClean="0"/>
              <a:t> 4</a:t>
            </a:r>
          </a:p>
          <a:p>
            <a:pPr algn="ctr"/>
            <a:r>
              <a:rPr lang="en-US" sz="700" b="1" dirty="0" smtClean="0"/>
              <a:t>2013</a:t>
            </a:r>
            <a:endParaRPr lang="ru-RU" sz="7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366000" y="2571463"/>
            <a:ext cx="539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700" b="1" dirty="0" err="1" smtClean="0"/>
              <a:t>Quarter</a:t>
            </a:r>
            <a:r>
              <a:rPr lang="en-US" sz="700" b="1" dirty="0" smtClean="0"/>
              <a:t> 1</a:t>
            </a:r>
          </a:p>
          <a:p>
            <a:pPr algn="ctr"/>
            <a:r>
              <a:rPr lang="en-US" sz="700" b="1" dirty="0" smtClean="0"/>
              <a:t>2015</a:t>
            </a:r>
            <a:endParaRPr lang="ru-RU" sz="7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937500" y="2571463"/>
            <a:ext cx="5397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700" b="1" dirty="0" err="1" smtClean="0"/>
              <a:t>Quarter</a:t>
            </a:r>
            <a:r>
              <a:rPr lang="en-US" sz="700" b="1" dirty="0" smtClean="0"/>
              <a:t> 2</a:t>
            </a:r>
          </a:p>
          <a:p>
            <a:pPr algn="ctr"/>
            <a:r>
              <a:rPr lang="en-US" sz="700" b="1" dirty="0" smtClean="0"/>
              <a:t>2016</a:t>
            </a:r>
            <a:endParaRPr lang="ru-RU" sz="700" b="1" dirty="0"/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4256945" y="1743918"/>
            <a:ext cx="153816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b="1" dirty="0" smtClean="0"/>
              <a:t>Production and consumption, MB/d</a:t>
            </a:r>
            <a:endParaRPr lang="ru-RU" sz="600" b="1" dirty="0"/>
          </a:p>
        </p:txBody>
      </p:sp>
      <p:sp>
        <p:nvSpPr>
          <p:cNvPr id="50" name="Прямоугольник 49"/>
          <p:cNvSpPr/>
          <p:nvPr/>
        </p:nvSpPr>
        <p:spPr>
          <a:xfrm rot="16200000">
            <a:off x="7899400" y="1803514"/>
            <a:ext cx="170815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b="1" dirty="0" smtClean="0"/>
              <a:t>Underproduction, MB/d, Overproduction</a:t>
            </a:r>
            <a:endParaRPr lang="ru-RU" sz="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654800" y="2787363"/>
            <a:ext cx="202565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i="1" dirty="0" smtClean="0"/>
              <a:t>«</a:t>
            </a:r>
            <a:r>
              <a:rPr lang="en-US" sz="700" i="1" dirty="0" err="1" smtClean="0"/>
              <a:t>Selado</a:t>
            </a:r>
            <a:r>
              <a:rPr lang="en-US" sz="700" i="1" dirty="0" smtClean="0"/>
              <a:t>» according to the data provided by EIA</a:t>
            </a:r>
            <a:endParaRPr lang="ru-RU" sz="700" i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397500" y="1231613"/>
            <a:ext cx="202565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700" i="1" dirty="0" smtClean="0">
                <a:solidFill>
                  <a:srgbClr val="FF0000"/>
                </a:solidFill>
              </a:rPr>
              <a:t>Production</a:t>
            </a:r>
            <a:endParaRPr lang="ru-RU" sz="600" i="1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670550" y="1898363"/>
            <a:ext cx="202565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700" i="1" dirty="0" err="1" smtClean="0">
                <a:solidFill>
                  <a:srgbClr val="92D050"/>
                </a:solidFill>
              </a:rPr>
              <a:t>Disbalance</a:t>
            </a:r>
            <a:endParaRPr lang="ru-RU" sz="600" i="1" dirty="0">
              <a:solidFill>
                <a:srgbClr val="92D05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16550" y="2012663"/>
            <a:ext cx="162560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700" i="1" dirty="0" smtClean="0">
                <a:solidFill>
                  <a:srgbClr val="0070C0"/>
                </a:solidFill>
              </a:rPr>
              <a:t>Consumption</a:t>
            </a:r>
            <a:endParaRPr lang="ru-RU" sz="600" i="1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2400" y="2431763"/>
            <a:ext cx="162560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700" i="1" dirty="0" smtClean="0">
                <a:solidFill>
                  <a:schemeClr val="accent1">
                    <a:lumMod val="10000"/>
                  </a:schemeClr>
                </a:solidFill>
              </a:rPr>
              <a:t>Forecast</a:t>
            </a:r>
            <a:endParaRPr lang="ru-RU" sz="600" i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72940" y="3263613"/>
            <a:ext cx="133731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600" b="1" dirty="0" smtClean="0"/>
              <a:t>Production (light)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Export (light)</a:t>
            </a:r>
          </a:p>
          <a:p>
            <a:pPr algn="r">
              <a:spcAft>
                <a:spcPts val="1800"/>
              </a:spcAft>
            </a:pPr>
            <a:r>
              <a:rPr lang="en-US" sz="600" b="1" dirty="0" smtClean="0"/>
              <a:t>Domestic consumption (light)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Production (dark)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Export (dark)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Domestic consumption (dark)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737100" y="4459953"/>
            <a:ext cx="14986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" dirty="0" smtClean="0">
                <a:solidFill>
                  <a:srgbClr val="00B0F0"/>
                </a:solidFill>
              </a:rPr>
              <a:t>* Please mind rounding error</a:t>
            </a:r>
          </a:p>
          <a:p>
            <a:r>
              <a:rPr lang="en-US" sz="700" dirty="0" smtClean="0">
                <a:solidFill>
                  <a:srgbClr val="00B0F0"/>
                </a:solidFill>
              </a:rPr>
              <a:t>Source: VYGON consulting</a:t>
            </a:r>
            <a:endParaRPr lang="ru-RU" sz="700" dirty="0">
              <a:solidFill>
                <a:srgbClr val="00B0F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42050" y="4336763"/>
            <a:ext cx="128905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b="1" dirty="0" smtClean="0"/>
              <a:t>ACTUAL</a:t>
            </a:r>
            <a:endParaRPr lang="ru-RU" sz="7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569200" y="4336763"/>
            <a:ext cx="128905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800" b="1" dirty="0" smtClean="0"/>
              <a:t>PROGNOSTICATED</a:t>
            </a:r>
            <a:endParaRPr lang="ru-RU" sz="7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733341" y="179751"/>
            <a:ext cx="1410659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762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083" y="2681923"/>
            <a:ext cx="4260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61" y="183646"/>
            <a:ext cx="4000500" cy="458462"/>
          </a:xfrm>
          <a:effectLst/>
        </p:spPr>
        <p:txBody>
          <a:bodyPr/>
          <a:lstStyle/>
          <a:p>
            <a:pPr rtl="0"/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Sales market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73" y="3936206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77" y="4021931"/>
            <a:ext cx="861646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74" y="3793331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43" y="3821906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78" y="3821906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08" y="3879056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13" y="3836194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13" y="4121944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4100513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36" y="4386263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24" y="4386263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4121944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93" y="4321969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47" y="4371975"/>
            <a:ext cx="237392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5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959924" y="4443413"/>
            <a:ext cx="175846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646" tIns="0" rIns="21646" bIns="0" anchor="ctr"/>
          <a:lstStyle>
            <a:lvl1pPr eaLnBrk="0" hangingPunct="0">
              <a:defRPr b="1">
                <a:solidFill>
                  <a:schemeClr val="tx1"/>
                </a:solidFill>
                <a:effectLst/>
                <a:latin typeface="Arial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effectLst/>
                <a:latin typeface="Arial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effectLst/>
                <a:latin typeface="Arial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effectLst/>
                <a:latin typeface="Arial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effectLst/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effectLst/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effectLst/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effectLst/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effectLst/>
                <a:latin typeface="Arial"/>
              </a:defRPr>
            </a:lvl9pPr>
          </a:lstStyle>
          <a:p>
            <a:pPr algn="ctr" rtl="0" eaLnBrk="1" hangingPunct="1">
              <a:buClr>
                <a:schemeClr val="hlink"/>
              </a:buClr>
              <a:buSzPct val="110000"/>
            </a:pPr>
            <a:r>
              <a:rPr lang="en-US" sz="900" b="0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12%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6977" y="914399"/>
            <a:ext cx="3934093" cy="1603528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marL="243516" indent="-243516" rtl="0">
              <a:buFont typeface="Wingdings" panose="05000000000000000000" pitchFamily="2" charset="2"/>
              <a:buChar char="ü"/>
            </a:pPr>
            <a:r>
              <a:rPr lang="en-US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Sale of compressed gas and part of the oil products for the needs of Chukotka AR</a:t>
            </a:r>
          </a:p>
          <a:p>
            <a:pPr marL="243516" indent="-243516">
              <a:buFont typeface="Wingdings" panose="05000000000000000000" pitchFamily="2" charset="2"/>
              <a:buChar char="ü"/>
            </a:pPr>
            <a:endParaRPr lang="ru-RU" sz="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516" indent="-243516" rtl="0">
              <a:buFont typeface="Wingdings" panose="05000000000000000000" pitchFamily="2" charset="2"/>
              <a:buChar char="ü"/>
            </a:pPr>
            <a:r>
              <a:rPr lang="en-US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Sale of oil products on the markets of the Far East and Russia</a:t>
            </a:r>
          </a:p>
          <a:p>
            <a:pPr marL="243516" indent="-243516">
              <a:buFont typeface="Wingdings" panose="05000000000000000000" pitchFamily="2" charset="2"/>
              <a:buChar char="ü"/>
            </a:pPr>
            <a:endParaRPr lang="ru-RU" sz="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516" indent="-243516" rtl="0">
              <a:buFont typeface="Wingdings" panose="05000000000000000000" pitchFamily="2" charset="2"/>
              <a:buChar char="ü"/>
            </a:pPr>
            <a:r>
              <a:rPr lang="en-US" sz="1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Oil exports to foreign markets (Japan and China)</a:t>
            </a:r>
          </a:p>
          <a:p>
            <a:pPr marL="243516" indent="-243516">
              <a:buFont typeface="Wingdings" panose="05000000000000000000" pitchFamily="2" charset="2"/>
              <a:buChar char="ü"/>
            </a:pP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959" y="4557712"/>
            <a:ext cx="8736490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The oil field is well placed in relation to Asia-Pacific customers of oil products.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91565" y="2518419"/>
            <a:ext cx="41559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213"/>
          <p:cNvGrpSpPr/>
          <p:nvPr/>
        </p:nvGrpSpPr>
        <p:grpSpPr>
          <a:xfrm>
            <a:off x="374929" y="843309"/>
            <a:ext cx="3849775" cy="1433002"/>
            <a:chOff x="1706561" y="1946273"/>
            <a:chExt cx="3863978" cy="1546226"/>
          </a:xfrm>
          <a:solidFill>
            <a:sysClr val="window" lastClr="FFFFFF">
              <a:lumMod val="75000"/>
            </a:sysClr>
          </a:solidFill>
          <a:effectLst/>
        </p:grpSpPr>
        <p:sp>
          <p:nvSpPr>
            <p:cNvPr id="41" name="Freeform 701"/>
            <p:cNvSpPr/>
            <p:nvPr/>
          </p:nvSpPr>
          <p:spPr>
            <a:xfrm>
              <a:off x="2414586" y="2693986"/>
              <a:ext cx="2362202" cy="747713"/>
            </a:xfrm>
            <a:custGeom>
              <a:avLst/>
              <a:gdLst>
                <a:gd name="T0" fmla="*/ 1488 w 1488"/>
                <a:gd name="T1" fmla="*/ 14 h 471"/>
                <a:gd name="T2" fmla="*/ 1456 w 1488"/>
                <a:gd name="T3" fmla="*/ 50 h 471"/>
                <a:gd name="T4" fmla="*/ 1467 w 1488"/>
                <a:gd name="T5" fmla="*/ 64 h 471"/>
                <a:gd name="T6" fmla="*/ 1446 w 1488"/>
                <a:gd name="T7" fmla="*/ 81 h 471"/>
                <a:gd name="T8" fmla="*/ 1414 w 1488"/>
                <a:gd name="T9" fmla="*/ 81 h 471"/>
                <a:gd name="T10" fmla="*/ 1414 w 1488"/>
                <a:gd name="T11" fmla="*/ 64 h 471"/>
                <a:gd name="T12" fmla="*/ 1368 w 1488"/>
                <a:gd name="T13" fmla="*/ 74 h 471"/>
                <a:gd name="T14" fmla="*/ 1336 w 1488"/>
                <a:gd name="T15" fmla="*/ 74 h 471"/>
                <a:gd name="T16" fmla="*/ 1315 w 1488"/>
                <a:gd name="T17" fmla="*/ 67 h 471"/>
                <a:gd name="T18" fmla="*/ 1269 w 1488"/>
                <a:gd name="T19" fmla="*/ 81 h 471"/>
                <a:gd name="T20" fmla="*/ 1233 w 1488"/>
                <a:gd name="T21" fmla="*/ 127 h 471"/>
                <a:gd name="T22" fmla="*/ 1198 w 1488"/>
                <a:gd name="T23" fmla="*/ 166 h 471"/>
                <a:gd name="T24" fmla="*/ 1166 w 1488"/>
                <a:gd name="T25" fmla="*/ 195 h 471"/>
                <a:gd name="T26" fmla="*/ 1191 w 1488"/>
                <a:gd name="T27" fmla="*/ 220 h 471"/>
                <a:gd name="T28" fmla="*/ 1205 w 1488"/>
                <a:gd name="T29" fmla="*/ 223 h 471"/>
                <a:gd name="T30" fmla="*/ 1223 w 1488"/>
                <a:gd name="T31" fmla="*/ 209 h 471"/>
                <a:gd name="T32" fmla="*/ 1258 w 1488"/>
                <a:gd name="T33" fmla="*/ 237 h 471"/>
                <a:gd name="T34" fmla="*/ 1262 w 1488"/>
                <a:gd name="T35" fmla="*/ 251 h 471"/>
                <a:gd name="T36" fmla="*/ 1247 w 1488"/>
                <a:gd name="T37" fmla="*/ 308 h 471"/>
                <a:gd name="T38" fmla="*/ 1233 w 1488"/>
                <a:gd name="T39" fmla="*/ 358 h 471"/>
                <a:gd name="T40" fmla="*/ 1194 w 1488"/>
                <a:gd name="T41" fmla="*/ 418 h 471"/>
                <a:gd name="T42" fmla="*/ 1145 w 1488"/>
                <a:gd name="T43" fmla="*/ 471 h 471"/>
                <a:gd name="T44" fmla="*/ 1120 w 1488"/>
                <a:gd name="T45" fmla="*/ 460 h 471"/>
                <a:gd name="T46" fmla="*/ 1102 w 1488"/>
                <a:gd name="T47" fmla="*/ 471 h 471"/>
                <a:gd name="T48" fmla="*/ 1113 w 1488"/>
                <a:gd name="T49" fmla="*/ 443 h 471"/>
                <a:gd name="T50" fmla="*/ 1145 w 1488"/>
                <a:gd name="T51" fmla="*/ 414 h 471"/>
                <a:gd name="T52" fmla="*/ 1162 w 1488"/>
                <a:gd name="T53" fmla="*/ 344 h 471"/>
                <a:gd name="T54" fmla="*/ 1109 w 1488"/>
                <a:gd name="T55" fmla="*/ 361 h 471"/>
                <a:gd name="T56" fmla="*/ 1060 w 1488"/>
                <a:gd name="T57" fmla="*/ 315 h 471"/>
                <a:gd name="T58" fmla="*/ 1028 w 1488"/>
                <a:gd name="T59" fmla="*/ 234 h 471"/>
                <a:gd name="T60" fmla="*/ 943 w 1488"/>
                <a:gd name="T61" fmla="*/ 251 h 471"/>
                <a:gd name="T62" fmla="*/ 932 w 1488"/>
                <a:gd name="T63" fmla="*/ 290 h 471"/>
                <a:gd name="T64" fmla="*/ 897 w 1488"/>
                <a:gd name="T65" fmla="*/ 315 h 471"/>
                <a:gd name="T66" fmla="*/ 843 w 1488"/>
                <a:gd name="T67" fmla="*/ 315 h 471"/>
                <a:gd name="T68" fmla="*/ 780 w 1488"/>
                <a:gd name="T69" fmla="*/ 326 h 471"/>
                <a:gd name="T70" fmla="*/ 691 w 1488"/>
                <a:gd name="T71" fmla="*/ 308 h 471"/>
                <a:gd name="T72" fmla="*/ 606 w 1488"/>
                <a:gd name="T73" fmla="*/ 283 h 471"/>
                <a:gd name="T74" fmla="*/ 592 w 1488"/>
                <a:gd name="T75" fmla="*/ 308 h 471"/>
                <a:gd name="T76" fmla="*/ 553 w 1488"/>
                <a:gd name="T77" fmla="*/ 301 h 471"/>
                <a:gd name="T78" fmla="*/ 507 w 1488"/>
                <a:gd name="T79" fmla="*/ 301 h 471"/>
                <a:gd name="T80" fmla="*/ 454 w 1488"/>
                <a:gd name="T81" fmla="*/ 333 h 471"/>
                <a:gd name="T82" fmla="*/ 393 w 1488"/>
                <a:gd name="T83" fmla="*/ 290 h 471"/>
                <a:gd name="T84" fmla="*/ 319 w 1488"/>
                <a:gd name="T85" fmla="*/ 248 h 471"/>
                <a:gd name="T86" fmla="*/ 273 w 1488"/>
                <a:gd name="T87" fmla="*/ 205 h 471"/>
                <a:gd name="T88" fmla="*/ 241 w 1488"/>
                <a:gd name="T89" fmla="*/ 213 h 471"/>
                <a:gd name="T90" fmla="*/ 192 w 1488"/>
                <a:gd name="T91" fmla="*/ 184 h 471"/>
                <a:gd name="T92" fmla="*/ 96 w 1488"/>
                <a:gd name="T93" fmla="*/ 216 h 471"/>
                <a:gd name="T94" fmla="*/ 68 w 1488"/>
                <a:gd name="T95" fmla="*/ 237 h 471"/>
                <a:gd name="T96" fmla="*/ 57 w 1488"/>
                <a:gd name="T97" fmla="*/ 255 h 471"/>
                <a:gd name="T98" fmla="*/ 57 w 1488"/>
                <a:gd name="T99" fmla="*/ 283 h 471"/>
                <a:gd name="T100" fmla="*/ 39 w 1488"/>
                <a:gd name="T101" fmla="*/ 290 h 471"/>
                <a:gd name="T102" fmla="*/ 25 w 1488"/>
                <a:gd name="T103" fmla="*/ 188 h 471"/>
                <a:gd name="T104" fmla="*/ 39 w 1488"/>
                <a:gd name="T105" fmla="*/ 127 h 471"/>
                <a:gd name="T106" fmla="*/ 43 w 1488"/>
                <a:gd name="T107" fmla="*/ 7 h 4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8"/>
                <a:gd name="T163" fmla="*/ 0 h 471"/>
                <a:gd name="T164" fmla="*/ 1488 w 1488"/>
                <a:gd name="T165" fmla="*/ 471 h 4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8" h="471">
                  <a:moveTo>
                    <a:pt x="1488" y="0"/>
                  </a:moveTo>
                  <a:lnTo>
                    <a:pt x="1488" y="4"/>
                  </a:lnTo>
                  <a:lnTo>
                    <a:pt x="1488" y="14"/>
                  </a:lnTo>
                  <a:lnTo>
                    <a:pt x="1474" y="25"/>
                  </a:lnTo>
                  <a:lnTo>
                    <a:pt x="1474" y="32"/>
                  </a:lnTo>
                  <a:lnTo>
                    <a:pt x="1464" y="39"/>
                  </a:lnTo>
                  <a:lnTo>
                    <a:pt x="1456" y="50"/>
                  </a:lnTo>
                  <a:lnTo>
                    <a:pt x="1453" y="53"/>
                  </a:lnTo>
                  <a:lnTo>
                    <a:pt x="1453" y="64"/>
                  </a:lnTo>
                  <a:lnTo>
                    <a:pt x="1460" y="60"/>
                  </a:lnTo>
                  <a:lnTo>
                    <a:pt x="1467" y="64"/>
                  </a:lnTo>
                  <a:lnTo>
                    <a:pt x="1467" y="71"/>
                  </a:lnTo>
                  <a:lnTo>
                    <a:pt x="1453" y="74"/>
                  </a:lnTo>
                  <a:lnTo>
                    <a:pt x="1453" y="81"/>
                  </a:lnTo>
                  <a:lnTo>
                    <a:pt x="1446" y="81"/>
                  </a:lnTo>
                  <a:lnTo>
                    <a:pt x="1442" y="71"/>
                  </a:lnTo>
                  <a:lnTo>
                    <a:pt x="1432" y="81"/>
                  </a:lnTo>
                  <a:lnTo>
                    <a:pt x="1421" y="78"/>
                  </a:lnTo>
                  <a:lnTo>
                    <a:pt x="1414" y="81"/>
                  </a:lnTo>
                  <a:lnTo>
                    <a:pt x="1407" y="78"/>
                  </a:lnTo>
                  <a:lnTo>
                    <a:pt x="1410" y="74"/>
                  </a:lnTo>
                  <a:lnTo>
                    <a:pt x="1417" y="71"/>
                  </a:lnTo>
                  <a:lnTo>
                    <a:pt x="1414" y="64"/>
                  </a:lnTo>
                  <a:lnTo>
                    <a:pt x="1396" y="60"/>
                  </a:lnTo>
                  <a:lnTo>
                    <a:pt x="1389" y="60"/>
                  </a:lnTo>
                  <a:lnTo>
                    <a:pt x="1378" y="60"/>
                  </a:lnTo>
                  <a:lnTo>
                    <a:pt x="1368" y="74"/>
                  </a:lnTo>
                  <a:lnTo>
                    <a:pt x="1364" y="71"/>
                  </a:lnTo>
                  <a:lnTo>
                    <a:pt x="1347" y="74"/>
                  </a:lnTo>
                  <a:lnTo>
                    <a:pt x="1343" y="67"/>
                  </a:lnTo>
                  <a:lnTo>
                    <a:pt x="1336" y="74"/>
                  </a:lnTo>
                  <a:lnTo>
                    <a:pt x="1329" y="78"/>
                  </a:lnTo>
                  <a:lnTo>
                    <a:pt x="1325" y="74"/>
                  </a:lnTo>
                  <a:lnTo>
                    <a:pt x="1329" y="67"/>
                  </a:lnTo>
                  <a:lnTo>
                    <a:pt x="1315" y="67"/>
                  </a:lnTo>
                  <a:lnTo>
                    <a:pt x="1308" y="71"/>
                  </a:lnTo>
                  <a:lnTo>
                    <a:pt x="1293" y="71"/>
                  </a:lnTo>
                  <a:lnTo>
                    <a:pt x="1279" y="71"/>
                  </a:lnTo>
                  <a:lnTo>
                    <a:pt x="1269" y="81"/>
                  </a:lnTo>
                  <a:lnTo>
                    <a:pt x="1265" y="92"/>
                  </a:lnTo>
                  <a:lnTo>
                    <a:pt x="1247" y="106"/>
                  </a:lnTo>
                  <a:lnTo>
                    <a:pt x="1247" y="113"/>
                  </a:lnTo>
                  <a:lnTo>
                    <a:pt x="1233" y="127"/>
                  </a:lnTo>
                  <a:lnTo>
                    <a:pt x="1216" y="142"/>
                  </a:lnTo>
                  <a:lnTo>
                    <a:pt x="1216" y="149"/>
                  </a:lnTo>
                  <a:lnTo>
                    <a:pt x="1205" y="163"/>
                  </a:lnTo>
                  <a:lnTo>
                    <a:pt x="1198" y="166"/>
                  </a:lnTo>
                  <a:lnTo>
                    <a:pt x="1187" y="177"/>
                  </a:lnTo>
                  <a:lnTo>
                    <a:pt x="1177" y="184"/>
                  </a:lnTo>
                  <a:lnTo>
                    <a:pt x="1169" y="188"/>
                  </a:lnTo>
                  <a:lnTo>
                    <a:pt x="1166" y="195"/>
                  </a:lnTo>
                  <a:lnTo>
                    <a:pt x="1173" y="198"/>
                  </a:lnTo>
                  <a:lnTo>
                    <a:pt x="1180" y="198"/>
                  </a:lnTo>
                  <a:lnTo>
                    <a:pt x="1191" y="202"/>
                  </a:lnTo>
                  <a:lnTo>
                    <a:pt x="1191" y="220"/>
                  </a:lnTo>
                  <a:lnTo>
                    <a:pt x="1198" y="213"/>
                  </a:lnTo>
                  <a:lnTo>
                    <a:pt x="1205" y="209"/>
                  </a:lnTo>
                  <a:lnTo>
                    <a:pt x="1208" y="216"/>
                  </a:lnTo>
                  <a:lnTo>
                    <a:pt x="1205" y="223"/>
                  </a:lnTo>
                  <a:lnTo>
                    <a:pt x="1205" y="227"/>
                  </a:lnTo>
                  <a:lnTo>
                    <a:pt x="1212" y="223"/>
                  </a:lnTo>
                  <a:lnTo>
                    <a:pt x="1219" y="223"/>
                  </a:lnTo>
                  <a:lnTo>
                    <a:pt x="1223" y="209"/>
                  </a:lnTo>
                  <a:lnTo>
                    <a:pt x="1240" y="213"/>
                  </a:lnTo>
                  <a:lnTo>
                    <a:pt x="1244" y="223"/>
                  </a:lnTo>
                  <a:lnTo>
                    <a:pt x="1251" y="230"/>
                  </a:lnTo>
                  <a:lnTo>
                    <a:pt x="1258" y="237"/>
                  </a:lnTo>
                  <a:lnTo>
                    <a:pt x="1258" y="244"/>
                  </a:lnTo>
                  <a:lnTo>
                    <a:pt x="1251" y="241"/>
                  </a:lnTo>
                  <a:lnTo>
                    <a:pt x="1251" y="244"/>
                  </a:lnTo>
                  <a:lnTo>
                    <a:pt x="1262" y="251"/>
                  </a:lnTo>
                  <a:lnTo>
                    <a:pt x="1262" y="266"/>
                  </a:lnTo>
                  <a:lnTo>
                    <a:pt x="1247" y="283"/>
                  </a:lnTo>
                  <a:lnTo>
                    <a:pt x="1247" y="301"/>
                  </a:lnTo>
                  <a:lnTo>
                    <a:pt x="1247" y="308"/>
                  </a:lnTo>
                  <a:lnTo>
                    <a:pt x="1247" y="322"/>
                  </a:lnTo>
                  <a:lnTo>
                    <a:pt x="1247" y="333"/>
                  </a:lnTo>
                  <a:lnTo>
                    <a:pt x="1237" y="354"/>
                  </a:lnTo>
                  <a:lnTo>
                    <a:pt x="1233" y="358"/>
                  </a:lnTo>
                  <a:lnTo>
                    <a:pt x="1219" y="375"/>
                  </a:lnTo>
                  <a:lnTo>
                    <a:pt x="1212" y="390"/>
                  </a:lnTo>
                  <a:lnTo>
                    <a:pt x="1208" y="404"/>
                  </a:lnTo>
                  <a:lnTo>
                    <a:pt x="1194" y="418"/>
                  </a:lnTo>
                  <a:lnTo>
                    <a:pt x="1184" y="432"/>
                  </a:lnTo>
                  <a:lnTo>
                    <a:pt x="1166" y="457"/>
                  </a:lnTo>
                  <a:lnTo>
                    <a:pt x="1152" y="464"/>
                  </a:lnTo>
                  <a:lnTo>
                    <a:pt x="1145" y="471"/>
                  </a:lnTo>
                  <a:lnTo>
                    <a:pt x="1138" y="468"/>
                  </a:lnTo>
                  <a:lnTo>
                    <a:pt x="1130" y="468"/>
                  </a:lnTo>
                  <a:lnTo>
                    <a:pt x="1127" y="464"/>
                  </a:lnTo>
                  <a:lnTo>
                    <a:pt x="1120" y="460"/>
                  </a:lnTo>
                  <a:lnTo>
                    <a:pt x="1116" y="464"/>
                  </a:lnTo>
                  <a:lnTo>
                    <a:pt x="1113" y="471"/>
                  </a:lnTo>
                  <a:lnTo>
                    <a:pt x="1102" y="471"/>
                  </a:lnTo>
                  <a:lnTo>
                    <a:pt x="1099" y="471"/>
                  </a:lnTo>
                  <a:lnTo>
                    <a:pt x="1091" y="464"/>
                  </a:lnTo>
                  <a:lnTo>
                    <a:pt x="1109" y="460"/>
                  </a:lnTo>
                  <a:lnTo>
                    <a:pt x="1113" y="443"/>
                  </a:lnTo>
                  <a:lnTo>
                    <a:pt x="1106" y="421"/>
                  </a:lnTo>
                  <a:lnTo>
                    <a:pt x="1120" y="418"/>
                  </a:lnTo>
                  <a:lnTo>
                    <a:pt x="1130" y="421"/>
                  </a:lnTo>
                  <a:lnTo>
                    <a:pt x="1145" y="414"/>
                  </a:lnTo>
                  <a:lnTo>
                    <a:pt x="1152" y="383"/>
                  </a:lnTo>
                  <a:lnTo>
                    <a:pt x="1162" y="375"/>
                  </a:lnTo>
                  <a:lnTo>
                    <a:pt x="1166" y="344"/>
                  </a:lnTo>
                  <a:lnTo>
                    <a:pt x="1162" y="344"/>
                  </a:lnTo>
                  <a:lnTo>
                    <a:pt x="1145" y="354"/>
                  </a:lnTo>
                  <a:lnTo>
                    <a:pt x="1130" y="354"/>
                  </a:lnTo>
                  <a:lnTo>
                    <a:pt x="1123" y="358"/>
                  </a:lnTo>
                  <a:lnTo>
                    <a:pt x="1109" y="361"/>
                  </a:lnTo>
                  <a:lnTo>
                    <a:pt x="1102" y="340"/>
                  </a:lnTo>
                  <a:lnTo>
                    <a:pt x="1084" y="322"/>
                  </a:lnTo>
                  <a:lnTo>
                    <a:pt x="1070" y="315"/>
                  </a:lnTo>
                  <a:lnTo>
                    <a:pt x="1060" y="315"/>
                  </a:lnTo>
                  <a:lnTo>
                    <a:pt x="1056" y="294"/>
                  </a:lnTo>
                  <a:lnTo>
                    <a:pt x="1045" y="269"/>
                  </a:lnTo>
                  <a:lnTo>
                    <a:pt x="1042" y="259"/>
                  </a:lnTo>
                  <a:lnTo>
                    <a:pt x="1028" y="234"/>
                  </a:lnTo>
                  <a:lnTo>
                    <a:pt x="1014" y="230"/>
                  </a:lnTo>
                  <a:lnTo>
                    <a:pt x="989" y="223"/>
                  </a:lnTo>
                  <a:lnTo>
                    <a:pt x="957" y="227"/>
                  </a:lnTo>
                  <a:lnTo>
                    <a:pt x="943" y="251"/>
                  </a:lnTo>
                  <a:lnTo>
                    <a:pt x="953" y="248"/>
                  </a:lnTo>
                  <a:lnTo>
                    <a:pt x="950" y="262"/>
                  </a:lnTo>
                  <a:lnTo>
                    <a:pt x="939" y="269"/>
                  </a:lnTo>
                  <a:lnTo>
                    <a:pt x="932" y="290"/>
                  </a:lnTo>
                  <a:lnTo>
                    <a:pt x="925" y="294"/>
                  </a:lnTo>
                  <a:lnTo>
                    <a:pt x="929" y="308"/>
                  </a:lnTo>
                  <a:lnTo>
                    <a:pt x="904" y="322"/>
                  </a:lnTo>
                  <a:lnTo>
                    <a:pt x="897" y="315"/>
                  </a:lnTo>
                  <a:lnTo>
                    <a:pt x="879" y="319"/>
                  </a:lnTo>
                  <a:lnTo>
                    <a:pt x="861" y="305"/>
                  </a:lnTo>
                  <a:lnTo>
                    <a:pt x="851" y="301"/>
                  </a:lnTo>
                  <a:lnTo>
                    <a:pt x="843" y="315"/>
                  </a:lnTo>
                  <a:lnTo>
                    <a:pt x="826" y="326"/>
                  </a:lnTo>
                  <a:lnTo>
                    <a:pt x="808" y="326"/>
                  </a:lnTo>
                  <a:lnTo>
                    <a:pt x="787" y="329"/>
                  </a:lnTo>
                  <a:lnTo>
                    <a:pt x="780" y="326"/>
                  </a:lnTo>
                  <a:lnTo>
                    <a:pt x="762" y="319"/>
                  </a:lnTo>
                  <a:lnTo>
                    <a:pt x="758" y="308"/>
                  </a:lnTo>
                  <a:lnTo>
                    <a:pt x="719" y="298"/>
                  </a:lnTo>
                  <a:lnTo>
                    <a:pt x="691" y="308"/>
                  </a:lnTo>
                  <a:lnTo>
                    <a:pt x="663" y="273"/>
                  </a:lnTo>
                  <a:lnTo>
                    <a:pt x="627" y="262"/>
                  </a:lnTo>
                  <a:lnTo>
                    <a:pt x="617" y="273"/>
                  </a:lnTo>
                  <a:lnTo>
                    <a:pt x="606" y="283"/>
                  </a:lnTo>
                  <a:lnTo>
                    <a:pt x="613" y="298"/>
                  </a:lnTo>
                  <a:lnTo>
                    <a:pt x="610" y="315"/>
                  </a:lnTo>
                  <a:lnTo>
                    <a:pt x="592" y="315"/>
                  </a:lnTo>
                  <a:lnTo>
                    <a:pt x="592" y="308"/>
                  </a:lnTo>
                  <a:lnTo>
                    <a:pt x="578" y="308"/>
                  </a:lnTo>
                  <a:lnTo>
                    <a:pt x="574" y="319"/>
                  </a:lnTo>
                  <a:lnTo>
                    <a:pt x="571" y="319"/>
                  </a:lnTo>
                  <a:lnTo>
                    <a:pt x="553" y="301"/>
                  </a:lnTo>
                  <a:lnTo>
                    <a:pt x="539" y="301"/>
                  </a:lnTo>
                  <a:lnTo>
                    <a:pt x="525" y="290"/>
                  </a:lnTo>
                  <a:lnTo>
                    <a:pt x="518" y="290"/>
                  </a:lnTo>
                  <a:lnTo>
                    <a:pt x="507" y="301"/>
                  </a:lnTo>
                  <a:lnTo>
                    <a:pt x="496" y="305"/>
                  </a:lnTo>
                  <a:lnTo>
                    <a:pt x="486" y="319"/>
                  </a:lnTo>
                  <a:lnTo>
                    <a:pt x="461" y="326"/>
                  </a:lnTo>
                  <a:lnTo>
                    <a:pt x="454" y="333"/>
                  </a:lnTo>
                  <a:lnTo>
                    <a:pt x="450" y="333"/>
                  </a:lnTo>
                  <a:lnTo>
                    <a:pt x="447" y="326"/>
                  </a:lnTo>
                  <a:lnTo>
                    <a:pt x="418" y="319"/>
                  </a:lnTo>
                  <a:lnTo>
                    <a:pt x="393" y="290"/>
                  </a:lnTo>
                  <a:lnTo>
                    <a:pt x="379" y="290"/>
                  </a:lnTo>
                  <a:lnTo>
                    <a:pt x="340" y="290"/>
                  </a:lnTo>
                  <a:lnTo>
                    <a:pt x="326" y="266"/>
                  </a:lnTo>
                  <a:lnTo>
                    <a:pt x="319" y="248"/>
                  </a:lnTo>
                  <a:lnTo>
                    <a:pt x="298" y="234"/>
                  </a:lnTo>
                  <a:lnTo>
                    <a:pt x="291" y="220"/>
                  </a:lnTo>
                  <a:lnTo>
                    <a:pt x="291" y="209"/>
                  </a:lnTo>
                  <a:lnTo>
                    <a:pt x="273" y="205"/>
                  </a:lnTo>
                  <a:lnTo>
                    <a:pt x="266" y="213"/>
                  </a:lnTo>
                  <a:lnTo>
                    <a:pt x="259" y="223"/>
                  </a:lnTo>
                  <a:lnTo>
                    <a:pt x="241" y="227"/>
                  </a:lnTo>
                  <a:lnTo>
                    <a:pt x="241" y="213"/>
                  </a:lnTo>
                  <a:lnTo>
                    <a:pt x="220" y="205"/>
                  </a:lnTo>
                  <a:lnTo>
                    <a:pt x="209" y="209"/>
                  </a:lnTo>
                  <a:lnTo>
                    <a:pt x="202" y="188"/>
                  </a:lnTo>
                  <a:lnTo>
                    <a:pt x="192" y="184"/>
                  </a:lnTo>
                  <a:lnTo>
                    <a:pt x="170" y="184"/>
                  </a:lnTo>
                  <a:lnTo>
                    <a:pt x="153" y="184"/>
                  </a:lnTo>
                  <a:lnTo>
                    <a:pt x="135" y="198"/>
                  </a:lnTo>
                  <a:lnTo>
                    <a:pt x="96" y="216"/>
                  </a:lnTo>
                  <a:lnTo>
                    <a:pt x="71" y="223"/>
                  </a:lnTo>
                  <a:lnTo>
                    <a:pt x="53" y="227"/>
                  </a:lnTo>
                  <a:lnTo>
                    <a:pt x="53" y="237"/>
                  </a:lnTo>
                  <a:lnTo>
                    <a:pt x="68" y="237"/>
                  </a:lnTo>
                  <a:lnTo>
                    <a:pt x="68" y="241"/>
                  </a:lnTo>
                  <a:lnTo>
                    <a:pt x="53" y="244"/>
                  </a:lnTo>
                  <a:lnTo>
                    <a:pt x="50" y="251"/>
                  </a:lnTo>
                  <a:lnTo>
                    <a:pt x="57" y="255"/>
                  </a:lnTo>
                  <a:lnTo>
                    <a:pt x="57" y="262"/>
                  </a:lnTo>
                  <a:lnTo>
                    <a:pt x="46" y="266"/>
                  </a:lnTo>
                  <a:lnTo>
                    <a:pt x="46" y="276"/>
                  </a:lnTo>
                  <a:lnTo>
                    <a:pt x="57" y="283"/>
                  </a:lnTo>
                  <a:lnTo>
                    <a:pt x="57" y="294"/>
                  </a:lnTo>
                  <a:lnTo>
                    <a:pt x="50" y="301"/>
                  </a:lnTo>
                  <a:lnTo>
                    <a:pt x="43" y="290"/>
                  </a:lnTo>
                  <a:lnTo>
                    <a:pt x="39" y="290"/>
                  </a:lnTo>
                  <a:lnTo>
                    <a:pt x="25" y="276"/>
                  </a:lnTo>
                  <a:lnTo>
                    <a:pt x="0" y="251"/>
                  </a:lnTo>
                  <a:lnTo>
                    <a:pt x="4" y="234"/>
                  </a:lnTo>
                  <a:lnTo>
                    <a:pt x="25" y="188"/>
                  </a:lnTo>
                  <a:lnTo>
                    <a:pt x="14" y="177"/>
                  </a:lnTo>
                  <a:lnTo>
                    <a:pt x="21" y="159"/>
                  </a:lnTo>
                  <a:lnTo>
                    <a:pt x="36" y="152"/>
                  </a:lnTo>
                  <a:lnTo>
                    <a:pt x="39" y="127"/>
                  </a:lnTo>
                  <a:lnTo>
                    <a:pt x="39" y="92"/>
                  </a:lnTo>
                  <a:lnTo>
                    <a:pt x="36" y="64"/>
                  </a:lnTo>
                  <a:lnTo>
                    <a:pt x="39" y="11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1488" y="0"/>
                  </a:lnTo>
                  <a:close/>
                </a:path>
              </a:pathLst>
            </a:custGeom>
            <a:grpFill/>
            <a:ln w="3175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p:spPr>
          <p:txBody>
            <a:bodyPr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GB" sz="1300" kern="0">
                <a:solidFill>
                  <a:prstClr val="black"/>
                </a:solidFill>
                <a:effectLst/>
                <a:latin typeface="+mj-lt"/>
              </a:endParaRPr>
            </a:p>
          </p:txBody>
        </p:sp>
        <p:sp>
          <p:nvSpPr>
            <p:cNvPr id="42" name="Freeform 1179"/>
            <p:cNvSpPr/>
            <p:nvPr/>
          </p:nvSpPr>
          <p:spPr>
            <a:xfrm>
              <a:off x="2482849" y="1946273"/>
              <a:ext cx="3087690" cy="747713"/>
            </a:xfrm>
            <a:custGeom>
              <a:avLst/>
              <a:gdLst>
                <a:gd name="T0" fmla="*/ 53 w 1945"/>
                <a:gd name="T1" fmla="*/ 266 h 471"/>
                <a:gd name="T2" fmla="*/ 120 w 1945"/>
                <a:gd name="T3" fmla="*/ 273 h 471"/>
                <a:gd name="T4" fmla="*/ 102 w 1945"/>
                <a:gd name="T5" fmla="*/ 209 h 471"/>
                <a:gd name="T6" fmla="*/ 188 w 1945"/>
                <a:gd name="T7" fmla="*/ 163 h 471"/>
                <a:gd name="T8" fmla="*/ 188 w 1945"/>
                <a:gd name="T9" fmla="*/ 244 h 471"/>
                <a:gd name="T10" fmla="*/ 170 w 1945"/>
                <a:gd name="T11" fmla="*/ 304 h 471"/>
                <a:gd name="T12" fmla="*/ 173 w 1945"/>
                <a:gd name="T13" fmla="*/ 319 h 471"/>
                <a:gd name="T14" fmla="*/ 244 w 1945"/>
                <a:gd name="T15" fmla="*/ 255 h 471"/>
                <a:gd name="T16" fmla="*/ 258 w 1945"/>
                <a:gd name="T17" fmla="*/ 276 h 471"/>
                <a:gd name="T18" fmla="*/ 198 w 1945"/>
                <a:gd name="T19" fmla="*/ 223 h 471"/>
                <a:gd name="T20" fmla="*/ 216 w 1945"/>
                <a:gd name="T21" fmla="*/ 145 h 471"/>
                <a:gd name="T22" fmla="*/ 262 w 1945"/>
                <a:gd name="T23" fmla="*/ 195 h 471"/>
                <a:gd name="T24" fmla="*/ 244 w 1945"/>
                <a:gd name="T25" fmla="*/ 170 h 471"/>
                <a:gd name="T26" fmla="*/ 304 w 1945"/>
                <a:gd name="T27" fmla="*/ 170 h 471"/>
                <a:gd name="T28" fmla="*/ 347 w 1945"/>
                <a:gd name="T29" fmla="*/ 212 h 471"/>
                <a:gd name="T30" fmla="*/ 347 w 1945"/>
                <a:gd name="T31" fmla="*/ 198 h 471"/>
                <a:gd name="T32" fmla="*/ 301 w 1945"/>
                <a:gd name="T33" fmla="*/ 131 h 471"/>
                <a:gd name="T34" fmla="*/ 404 w 1945"/>
                <a:gd name="T35" fmla="*/ 113 h 471"/>
                <a:gd name="T36" fmla="*/ 382 w 1945"/>
                <a:gd name="T37" fmla="*/ 88 h 471"/>
                <a:gd name="T38" fmla="*/ 418 w 1945"/>
                <a:gd name="T39" fmla="*/ 71 h 471"/>
                <a:gd name="T40" fmla="*/ 492 w 1945"/>
                <a:gd name="T41" fmla="*/ 53 h 471"/>
                <a:gd name="T42" fmla="*/ 545 w 1945"/>
                <a:gd name="T43" fmla="*/ 57 h 471"/>
                <a:gd name="T44" fmla="*/ 584 w 1945"/>
                <a:gd name="T45" fmla="*/ 39 h 471"/>
                <a:gd name="T46" fmla="*/ 634 w 1945"/>
                <a:gd name="T47" fmla="*/ 39 h 471"/>
                <a:gd name="T48" fmla="*/ 637 w 1945"/>
                <a:gd name="T49" fmla="*/ 7 h 471"/>
                <a:gd name="T50" fmla="*/ 684 w 1945"/>
                <a:gd name="T51" fmla="*/ 25 h 471"/>
                <a:gd name="T52" fmla="*/ 769 w 1945"/>
                <a:gd name="T53" fmla="*/ 32 h 471"/>
                <a:gd name="T54" fmla="*/ 786 w 1945"/>
                <a:gd name="T55" fmla="*/ 53 h 471"/>
                <a:gd name="T56" fmla="*/ 744 w 1945"/>
                <a:gd name="T57" fmla="*/ 103 h 471"/>
                <a:gd name="T58" fmla="*/ 673 w 1945"/>
                <a:gd name="T59" fmla="*/ 149 h 471"/>
                <a:gd name="T60" fmla="*/ 758 w 1945"/>
                <a:gd name="T61" fmla="*/ 117 h 471"/>
                <a:gd name="T62" fmla="*/ 790 w 1945"/>
                <a:gd name="T63" fmla="*/ 110 h 471"/>
                <a:gd name="T64" fmla="*/ 868 w 1945"/>
                <a:gd name="T65" fmla="*/ 120 h 471"/>
                <a:gd name="T66" fmla="*/ 932 w 1945"/>
                <a:gd name="T67" fmla="*/ 142 h 471"/>
                <a:gd name="T68" fmla="*/ 974 w 1945"/>
                <a:gd name="T69" fmla="*/ 120 h 471"/>
                <a:gd name="T70" fmla="*/ 1034 w 1945"/>
                <a:gd name="T71" fmla="*/ 156 h 471"/>
                <a:gd name="T72" fmla="*/ 1031 w 1945"/>
                <a:gd name="T73" fmla="*/ 173 h 471"/>
                <a:gd name="T74" fmla="*/ 1116 w 1945"/>
                <a:gd name="T75" fmla="*/ 188 h 471"/>
                <a:gd name="T76" fmla="*/ 1194 w 1945"/>
                <a:gd name="T77" fmla="*/ 173 h 471"/>
                <a:gd name="T78" fmla="*/ 1219 w 1945"/>
                <a:gd name="T79" fmla="*/ 145 h 471"/>
                <a:gd name="T80" fmla="*/ 1282 w 1945"/>
                <a:gd name="T81" fmla="*/ 163 h 471"/>
                <a:gd name="T82" fmla="*/ 1346 w 1945"/>
                <a:gd name="T83" fmla="*/ 177 h 471"/>
                <a:gd name="T84" fmla="*/ 1431 w 1945"/>
                <a:gd name="T85" fmla="*/ 195 h 471"/>
                <a:gd name="T86" fmla="*/ 1513 w 1945"/>
                <a:gd name="T87" fmla="*/ 234 h 471"/>
                <a:gd name="T88" fmla="*/ 1608 w 1945"/>
                <a:gd name="T89" fmla="*/ 230 h 471"/>
                <a:gd name="T90" fmla="*/ 1654 w 1945"/>
                <a:gd name="T91" fmla="*/ 227 h 471"/>
                <a:gd name="T92" fmla="*/ 1750 w 1945"/>
                <a:gd name="T93" fmla="*/ 234 h 471"/>
                <a:gd name="T94" fmla="*/ 1842 w 1945"/>
                <a:gd name="T95" fmla="*/ 273 h 471"/>
                <a:gd name="T96" fmla="*/ 1878 w 1945"/>
                <a:gd name="T97" fmla="*/ 304 h 471"/>
                <a:gd name="T98" fmla="*/ 1931 w 1945"/>
                <a:gd name="T99" fmla="*/ 333 h 471"/>
                <a:gd name="T100" fmla="*/ 1881 w 1945"/>
                <a:gd name="T101" fmla="*/ 382 h 471"/>
                <a:gd name="T102" fmla="*/ 1814 w 1945"/>
                <a:gd name="T103" fmla="*/ 326 h 471"/>
                <a:gd name="T104" fmla="*/ 1782 w 1945"/>
                <a:gd name="T105" fmla="*/ 372 h 471"/>
                <a:gd name="T106" fmla="*/ 1750 w 1945"/>
                <a:gd name="T107" fmla="*/ 375 h 471"/>
                <a:gd name="T108" fmla="*/ 1785 w 1945"/>
                <a:gd name="T109" fmla="*/ 432 h 471"/>
                <a:gd name="T110" fmla="*/ 1697 w 1945"/>
                <a:gd name="T111" fmla="*/ 471 h 471"/>
                <a:gd name="T112" fmla="*/ 1541 w 1945"/>
                <a:gd name="T113" fmla="*/ 464 h 471"/>
                <a:gd name="T114" fmla="*/ 1481 w 1945"/>
                <a:gd name="T115" fmla="*/ 460 h 4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45"/>
                <a:gd name="T175" fmla="*/ 0 h 471"/>
                <a:gd name="T176" fmla="*/ 1945 w 1945"/>
                <a:gd name="T177" fmla="*/ 471 h 4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45" h="471">
                  <a:moveTo>
                    <a:pt x="0" y="471"/>
                  </a:moveTo>
                  <a:lnTo>
                    <a:pt x="3" y="453"/>
                  </a:lnTo>
                  <a:lnTo>
                    <a:pt x="7" y="446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3" y="379"/>
                  </a:lnTo>
                  <a:lnTo>
                    <a:pt x="49" y="329"/>
                  </a:lnTo>
                  <a:lnTo>
                    <a:pt x="60" y="322"/>
                  </a:lnTo>
                  <a:lnTo>
                    <a:pt x="64" y="308"/>
                  </a:lnTo>
                  <a:lnTo>
                    <a:pt x="53" y="266"/>
                  </a:lnTo>
                  <a:lnTo>
                    <a:pt x="64" y="258"/>
                  </a:lnTo>
                  <a:lnTo>
                    <a:pt x="53" y="237"/>
                  </a:lnTo>
                  <a:lnTo>
                    <a:pt x="71" y="244"/>
                  </a:lnTo>
                  <a:lnTo>
                    <a:pt x="78" y="251"/>
                  </a:lnTo>
                  <a:lnTo>
                    <a:pt x="88" y="251"/>
                  </a:lnTo>
                  <a:lnTo>
                    <a:pt x="99" y="258"/>
                  </a:lnTo>
                  <a:lnTo>
                    <a:pt x="106" y="258"/>
                  </a:lnTo>
                  <a:lnTo>
                    <a:pt x="113" y="262"/>
                  </a:lnTo>
                  <a:lnTo>
                    <a:pt x="117" y="269"/>
                  </a:lnTo>
                  <a:lnTo>
                    <a:pt x="120" y="273"/>
                  </a:lnTo>
                  <a:lnTo>
                    <a:pt x="134" y="266"/>
                  </a:lnTo>
                  <a:lnTo>
                    <a:pt x="134" y="255"/>
                  </a:lnTo>
                  <a:lnTo>
                    <a:pt x="127" y="255"/>
                  </a:lnTo>
                  <a:lnTo>
                    <a:pt x="117" y="248"/>
                  </a:lnTo>
                  <a:lnTo>
                    <a:pt x="117" y="241"/>
                  </a:lnTo>
                  <a:lnTo>
                    <a:pt x="110" y="237"/>
                  </a:lnTo>
                  <a:lnTo>
                    <a:pt x="102" y="237"/>
                  </a:lnTo>
                  <a:lnTo>
                    <a:pt x="99" y="227"/>
                  </a:lnTo>
                  <a:lnTo>
                    <a:pt x="102" y="227"/>
                  </a:lnTo>
                  <a:lnTo>
                    <a:pt x="102" y="209"/>
                  </a:lnTo>
                  <a:lnTo>
                    <a:pt x="99" y="205"/>
                  </a:lnTo>
                  <a:lnTo>
                    <a:pt x="106" y="198"/>
                  </a:lnTo>
                  <a:lnTo>
                    <a:pt x="120" y="184"/>
                  </a:lnTo>
                  <a:lnTo>
                    <a:pt x="131" y="170"/>
                  </a:lnTo>
                  <a:lnTo>
                    <a:pt x="138" y="145"/>
                  </a:lnTo>
                  <a:lnTo>
                    <a:pt x="149" y="142"/>
                  </a:lnTo>
                  <a:lnTo>
                    <a:pt x="159" y="145"/>
                  </a:lnTo>
                  <a:lnTo>
                    <a:pt x="173" y="145"/>
                  </a:lnTo>
                  <a:lnTo>
                    <a:pt x="191" y="152"/>
                  </a:lnTo>
                  <a:lnTo>
                    <a:pt x="188" y="163"/>
                  </a:lnTo>
                  <a:lnTo>
                    <a:pt x="191" y="163"/>
                  </a:lnTo>
                  <a:lnTo>
                    <a:pt x="191" y="170"/>
                  </a:lnTo>
                  <a:lnTo>
                    <a:pt x="173" y="184"/>
                  </a:lnTo>
                  <a:lnTo>
                    <a:pt x="173" y="191"/>
                  </a:lnTo>
                  <a:lnTo>
                    <a:pt x="184" y="195"/>
                  </a:lnTo>
                  <a:lnTo>
                    <a:pt x="184" y="212"/>
                  </a:lnTo>
                  <a:lnTo>
                    <a:pt x="195" y="212"/>
                  </a:lnTo>
                  <a:lnTo>
                    <a:pt x="184" y="219"/>
                  </a:lnTo>
                  <a:lnTo>
                    <a:pt x="184" y="241"/>
                  </a:lnTo>
                  <a:lnTo>
                    <a:pt x="188" y="244"/>
                  </a:lnTo>
                  <a:lnTo>
                    <a:pt x="184" y="251"/>
                  </a:lnTo>
                  <a:lnTo>
                    <a:pt x="195" y="262"/>
                  </a:lnTo>
                  <a:lnTo>
                    <a:pt x="205" y="262"/>
                  </a:lnTo>
                  <a:lnTo>
                    <a:pt x="191" y="269"/>
                  </a:lnTo>
                  <a:lnTo>
                    <a:pt x="195" y="276"/>
                  </a:lnTo>
                  <a:lnTo>
                    <a:pt x="188" y="287"/>
                  </a:lnTo>
                  <a:lnTo>
                    <a:pt x="177" y="294"/>
                  </a:lnTo>
                  <a:lnTo>
                    <a:pt x="177" y="297"/>
                  </a:lnTo>
                  <a:lnTo>
                    <a:pt x="170" y="301"/>
                  </a:lnTo>
                  <a:lnTo>
                    <a:pt x="170" y="304"/>
                  </a:lnTo>
                  <a:lnTo>
                    <a:pt x="159" y="312"/>
                  </a:lnTo>
                  <a:lnTo>
                    <a:pt x="152" y="304"/>
                  </a:lnTo>
                  <a:lnTo>
                    <a:pt x="145" y="301"/>
                  </a:lnTo>
                  <a:lnTo>
                    <a:pt x="138" y="304"/>
                  </a:lnTo>
                  <a:lnTo>
                    <a:pt x="127" y="304"/>
                  </a:lnTo>
                  <a:lnTo>
                    <a:pt x="120" y="304"/>
                  </a:lnTo>
                  <a:lnTo>
                    <a:pt x="124" y="308"/>
                  </a:lnTo>
                  <a:lnTo>
                    <a:pt x="134" y="308"/>
                  </a:lnTo>
                  <a:lnTo>
                    <a:pt x="145" y="319"/>
                  </a:lnTo>
                  <a:lnTo>
                    <a:pt x="173" y="319"/>
                  </a:lnTo>
                  <a:lnTo>
                    <a:pt x="180" y="322"/>
                  </a:lnTo>
                  <a:lnTo>
                    <a:pt x="184" y="312"/>
                  </a:lnTo>
                  <a:lnTo>
                    <a:pt x="198" y="304"/>
                  </a:lnTo>
                  <a:lnTo>
                    <a:pt x="209" y="290"/>
                  </a:lnTo>
                  <a:lnTo>
                    <a:pt x="216" y="287"/>
                  </a:lnTo>
                  <a:lnTo>
                    <a:pt x="219" y="280"/>
                  </a:lnTo>
                  <a:lnTo>
                    <a:pt x="212" y="266"/>
                  </a:lnTo>
                  <a:lnTo>
                    <a:pt x="209" y="262"/>
                  </a:lnTo>
                  <a:lnTo>
                    <a:pt x="234" y="251"/>
                  </a:lnTo>
                  <a:lnTo>
                    <a:pt x="244" y="255"/>
                  </a:lnTo>
                  <a:lnTo>
                    <a:pt x="248" y="258"/>
                  </a:lnTo>
                  <a:lnTo>
                    <a:pt x="258" y="266"/>
                  </a:lnTo>
                  <a:lnTo>
                    <a:pt x="251" y="283"/>
                  </a:lnTo>
                  <a:lnTo>
                    <a:pt x="258" y="287"/>
                  </a:lnTo>
                  <a:lnTo>
                    <a:pt x="273" y="290"/>
                  </a:lnTo>
                  <a:lnTo>
                    <a:pt x="280" y="287"/>
                  </a:lnTo>
                  <a:lnTo>
                    <a:pt x="276" y="283"/>
                  </a:lnTo>
                  <a:lnTo>
                    <a:pt x="269" y="287"/>
                  </a:lnTo>
                  <a:lnTo>
                    <a:pt x="262" y="280"/>
                  </a:lnTo>
                  <a:lnTo>
                    <a:pt x="258" y="276"/>
                  </a:lnTo>
                  <a:lnTo>
                    <a:pt x="269" y="269"/>
                  </a:lnTo>
                  <a:lnTo>
                    <a:pt x="262" y="258"/>
                  </a:lnTo>
                  <a:lnTo>
                    <a:pt x="255" y="255"/>
                  </a:lnTo>
                  <a:lnTo>
                    <a:pt x="248" y="248"/>
                  </a:lnTo>
                  <a:lnTo>
                    <a:pt x="230" y="244"/>
                  </a:lnTo>
                  <a:lnTo>
                    <a:pt x="219" y="251"/>
                  </a:lnTo>
                  <a:lnTo>
                    <a:pt x="205" y="248"/>
                  </a:lnTo>
                  <a:lnTo>
                    <a:pt x="202" y="241"/>
                  </a:lnTo>
                  <a:lnTo>
                    <a:pt x="198" y="230"/>
                  </a:lnTo>
                  <a:lnTo>
                    <a:pt x="198" y="223"/>
                  </a:lnTo>
                  <a:lnTo>
                    <a:pt x="205" y="216"/>
                  </a:lnTo>
                  <a:lnTo>
                    <a:pt x="212" y="212"/>
                  </a:lnTo>
                  <a:lnTo>
                    <a:pt x="209" y="198"/>
                  </a:lnTo>
                  <a:lnTo>
                    <a:pt x="195" y="188"/>
                  </a:lnTo>
                  <a:lnTo>
                    <a:pt x="202" y="177"/>
                  </a:lnTo>
                  <a:lnTo>
                    <a:pt x="226" y="166"/>
                  </a:lnTo>
                  <a:lnTo>
                    <a:pt x="226" y="159"/>
                  </a:lnTo>
                  <a:lnTo>
                    <a:pt x="223" y="156"/>
                  </a:lnTo>
                  <a:lnTo>
                    <a:pt x="223" y="149"/>
                  </a:lnTo>
                  <a:lnTo>
                    <a:pt x="216" y="145"/>
                  </a:lnTo>
                  <a:lnTo>
                    <a:pt x="223" y="145"/>
                  </a:lnTo>
                  <a:lnTo>
                    <a:pt x="234" y="152"/>
                  </a:lnTo>
                  <a:lnTo>
                    <a:pt x="234" y="166"/>
                  </a:lnTo>
                  <a:lnTo>
                    <a:pt x="226" y="173"/>
                  </a:lnTo>
                  <a:lnTo>
                    <a:pt x="226" y="177"/>
                  </a:lnTo>
                  <a:lnTo>
                    <a:pt x="234" y="181"/>
                  </a:lnTo>
                  <a:lnTo>
                    <a:pt x="226" y="191"/>
                  </a:lnTo>
                  <a:lnTo>
                    <a:pt x="251" y="195"/>
                  </a:lnTo>
                  <a:lnTo>
                    <a:pt x="262" y="195"/>
                  </a:lnTo>
                  <a:lnTo>
                    <a:pt x="273" y="202"/>
                  </a:lnTo>
                  <a:lnTo>
                    <a:pt x="283" y="202"/>
                  </a:lnTo>
                  <a:lnTo>
                    <a:pt x="283" y="198"/>
                  </a:lnTo>
                  <a:lnTo>
                    <a:pt x="276" y="198"/>
                  </a:lnTo>
                  <a:lnTo>
                    <a:pt x="269" y="195"/>
                  </a:lnTo>
                  <a:lnTo>
                    <a:pt x="269" y="188"/>
                  </a:lnTo>
                  <a:lnTo>
                    <a:pt x="262" y="191"/>
                  </a:lnTo>
                  <a:lnTo>
                    <a:pt x="244" y="184"/>
                  </a:lnTo>
                  <a:lnTo>
                    <a:pt x="237" y="177"/>
                  </a:lnTo>
                  <a:lnTo>
                    <a:pt x="244" y="170"/>
                  </a:lnTo>
                  <a:lnTo>
                    <a:pt x="251" y="170"/>
                  </a:lnTo>
                  <a:lnTo>
                    <a:pt x="258" y="177"/>
                  </a:lnTo>
                  <a:lnTo>
                    <a:pt x="269" y="177"/>
                  </a:lnTo>
                  <a:lnTo>
                    <a:pt x="269" y="166"/>
                  </a:lnTo>
                  <a:lnTo>
                    <a:pt x="262" y="170"/>
                  </a:lnTo>
                  <a:lnTo>
                    <a:pt x="258" y="170"/>
                  </a:lnTo>
                  <a:lnTo>
                    <a:pt x="258" y="166"/>
                  </a:lnTo>
                  <a:lnTo>
                    <a:pt x="269" y="159"/>
                  </a:lnTo>
                  <a:lnTo>
                    <a:pt x="283" y="159"/>
                  </a:lnTo>
                  <a:lnTo>
                    <a:pt x="304" y="170"/>
                  </a:lnTo>
                  <a:lnTo>
                    <a:pt x="326" y="181"/>
                  </a:lnTo>
                  <a:lnTo>
                    <a:pt x="340" y="181"/>
                  </a:lnTo>
                  <a:lnTo>
                    <a:pt x="343" y="181"/>
                  </a:lnTo>
                  <a:lnTo>
                    <a:pt x="340" y="188"/>
                  </a:lnTo>
                  <a:lnTo>
                    <a:pt x="333" y="188"/>
                  </a:lnTo>
                  <a:lnTo>
                    <a:pt x="326" y="195"/>
                  </a:lnTo>
                  <a:lnTo>
                    <a:pt x="329" y="195"/>
                  </a:lnTo>
                  <a:lnTo>
                    <a:pt x="333" y="205"/>
                  </a:lnTo>
                  <a:lnTo>
                    <a:pt x="343" y="202"/>
                  </a:lnTo>
                  <a:lnTo>
                    <a:pt x="347" y="212"/>
                  </a:lnTo>
                  <a:lnTo>
                    <a:pt x="336" y="219"/>
                  </a:lnTo>
                  <a:lnTo>
                    <a:pt x="350" y="230"/>
                  </a:lnTo>
                  <a:lnTo>
                    <a:pt x="354" y="237"/>
                  </a:lnTo>
                  <a:lnTo>
                    <a:pt x="361" y="237"/>
                  </a:lnTo>
                  <a:lnTo>
                    <a:pt x="368" y="234"/>
                  </a:lnTo>
                  <a:lnTo>
                    <a:pt x="365" y="234"/>
                  </a:lnTo>
                  <a:lnTo>
                    <a:pt x="343" y="219"/>
                  </a:lnTo>
                  <a:lnTo>
                    <a:pt x="354" y="216"/>
                  </a:lnTo>
                  <a:lnTo>
                    <a:pt x="358" y="209"/>
                  </a:lnTo>
                  <a:lnTo>
                    <a:pt x="347" y="198"/>
                  </a:lnTo>
                  <a:lnTo>
                    <a:pt x="347" y="191"/>
                  </a:lnTo>
                  <a:lnTo>
                    <a:pt x="350" y="184"/>
                  </a:lnTo>
                  <a:lnTo>
                    <a:pt x="347" y="173"/>
                  </a:lnTo>
                  <a:lnTo>
                    <a:pt x="333" y="170"/>
                  </a:lnTo>
                  <a:lnTo>
                    <a:pt x="333" y="163"/>
                  </a:lnTo>
                  <a:lnTo>
                    <a:pt x="312" y="159"/>
                  </a:lnTo>
                  <a:lnTo>
                    <a:pt x="312" y="152"/>
                  </a:lnTo>
                  <a:lnTo>
                    <a:pt x="308" y="149"/>
                  </a:lnTo>
                  <a:lnTo>
                    <a:pt x="308" y="138"/>
                  </a:lnTo>
                  <a:lnTo>
                    <a:pt x="301" y="131"/>
                  </a:lnTo>
                  <a:lnTo>
                    <a:pt x="312" y="124"/>
                  </a:lnTo>
                  <a:lnTo>
                    <a:pt x="319" y="124"/>
                  </a:lnTo>
                  <a:lnTo>
                    <a:pt x="343" y="120"/>
                  </a:lnTo>
                  <a:lnTo>
                    <a:pt x="358" y="117"/>
                  </a:lnTo>
                  <a:lnTo>
                    <a:pt x="365" y="120"/>
                  </a:lnTo>
                  <a:lnTo>
                    <a:pt x="375" y="120"/>
                  </a:lnTo>
                  <a:lnTo>
                    <a:pt x="382" y="113"/>
                  </a:lnTo>
                  <a:lnTo>
                    <a:pt x="397" y="113"/>
                  </a:lnTo>
                  <a:lnTo>
                    <a:pt x="404" y="120"/>
                  </a:lnTo>
                  <a:lnTo>
                    <a:pt x="404" y="113"/>
                  </a:lnTo>
                  <a:lnTo>
                    <a:pt x="397" y="110"/>
                  </a:lnTo>
                  <a:lnTo>
                    <a:pt x="400" y="106"/>
                  </a:lnTo>
                  <a:lnTo>
                    <a:pt x="393" y="99"/>
                  </a:lnTo>
                  <a:lnTo>
                    <a:pt x="386" y="99"/>
                  </a:lnTo>
                  <a:lnTo>
                    <a:pt x="386" y="96"/>
                  </a:lnTo>
                  <a:lnTo>
                    <a:pt x="400" y="96"/>
                  </a:lnTo>
                  <a:lnTo>
                    <a:pt x="393" y="92"/>
                  </a:lnTo>
                  <a:lnTo>
                    <a:pt x="386" y="92"/>
                  </a:lnTo>
                  <a:lnTo>
                    <a:pt x="382" y="88"/>
                  </a:lnTo>
                  <a:lnTo>
                    <a:pt x="386" y="81"/>
                  </a:lnTo>
                  <a:lnTo>
                    <a:pt x="397" y="88"/>
                  </a:lnTo>
                  <a:lnTo>
                    <a:pt x="404" y="81"/>
                  </a:lnTo>
                  <a:lnTo>
                    <a:pt x="407" y="78"/>
                  </a:lnTo>
                  <a:lnTo>
                    <a:pt x="411" y="74"/>
                  </a:lnTo>
                  <a:lnTo>
                    <a:pt x="404" y="74"/>
                  </a:lnTo>
                  <a:lnTo>
                    <a:pt x="397" y="74"/>
                  </a:lnTo>
                  <a:lnTo>
                    <a:pt x="400" y="71"/>
                  </a:lnTo>
                  <a:lnTo>
                    <a:pt x="407" y="71"/>
                  </a:lnTo>
                  <a:lnTo>
                    <a:pt x="418" y="71"/>
                  </a:lnTo>
                  <a:lnTo>
                    <a:pt x="428" y="64"/>
                  </a:lnTo>
                  <a:lnTo>
                    <a:pt x="443" y="64"/>
                  </a:lnTo>
                  <a:lnTo>
                    <a:pt x="457" y="60"/>
                  </a:lnTo>
                  <a:lnTo>
                    <a:pt x="464" y="60"/>
                  </a:lnTo>
                  <a:lnTo>
                    <a:pt x="467" y="57"/>
                  </a:lnTo>
                  <a:lnTo>
                    <a:pt x="489" y="57"/>
                  </a:lnTo>
                  <a:lnTo>
                    <a:pt x="503" y="57"/>
                  </a:lnTo>
                  <a:lnTo>
                    <a:pt x="506" y="53"/>
                  </a:lnTo>
                  <a:lnTo>
                    <a:pt x="499" y="53"/>
                  </a:lnTo>
                  <a:lnTo>
                    <a:pt x="492" y="53"/>
                  </a:lnTo>
                  <a:lnTo>
                    <a:pt x="489" y="49"/>
                  </a:lnTo>
                  <a:lnTo>
                    <a:pt x="496" y="46"/>
                  </a:lnTo>
                  <a:lnTo>
                    <a:pt x="513" y="46"/>
                  </a:lnTo>
                  <a:lnTo>
                    <a:pt x="521" y="46"/>
                  </a:lnTo>
                  <a:lnTo>
                    <a:pt x="538" y="49"/>
                  </a:lnTo>
                  <a:lnTo>
                    <a:pt x="528" y="53"/>
                  </a:lnTo>
                  <a:lnTo>
                    <a:pt x="531" y="57"/>
                  </a:lnTo>
                  <a:lnTo>
                    <a:pt x="538" y="53"/>
                  </a:lnTo>
                  <a:lnTo>
                    <a:pt x="545" y="53"/>
                  </a:lnTo>
                  <a:lnTo>
                    <a:pt x="545" y="57"/>
                  </a:lnTo>
                  <a:lnTo>
                    <a:pt x="563" y="49"/>
                  </a:lnTo>
                  <a:lnTo>
                    <a:pt x="570" y="46"/>
                  </a:lnTo>
                  <a:lnTo>
                    <a:pt x="577" y="42"/>
                  </a:lnTo>
                  <a:lnTo>
                    <a:pt x="591" y="49"/>
                  </a:lnTo>
                  <a:lnTo>
                    <a:pt x="584" y="53"/>
                  </a:lnTo>
                  <a:lnTo>
                    <a:pt x="588" y="57"/>
                  </a:lnTo>
                  <a:lnTo>
                    <a:pt x="599" y="57"/>
                  </a:lnTo>
                  <a:lnTo>
                    <a:pt x="602" y="49"/>
                  </a:lnTo>
                  <a:lnTo>
                    <a:pt x="599" y="46"/>
                  </a:lnTo>
                  <a:lnTo>
                    <a:pt x="584" y="39"/>
                  </a:lnTo>
                  <a:lnTo>
                    <a:pt x="581" y="35"/>
                  </a:lnTo>
                  <a:lnTo>
                    <a:pt x="584" y="35"/>
                  </a:lnTo>
                  <a:lnTo>
                    <a:pt x="595" y="39"/>
                  </a:lnTo>
                  <a:lnTo>
                    <a:pt x="606" y="35"/>
                  </a:lnTo>
                  <a:lnTo>
                    <a:pt x="616" y="39"/>
                  </a:lnTo>
                  <a:lnTo>
                    <a:pt x="623" y="39"/>
                  </a:lnTo>
                  <a:lnTo>
                    <a:pt x="637" y="42"/>
                  </a:lnTo>
                  <a:lnTo>
                    <a:pt x="652" y="39"/>
                  </a:lnTo>
                  <a:lnTo>
                    <a:pt x="652" y="35"/>
                  </a:lnTo>
                  <a:lnTo>
                    <a:pt x="634" y="39"/>
                  </a:lnTo>
                  <a:lnTo>
                    <a:pt x="627" y="35"/>
                  </a:lnTo>
                  <a:lnTo>
                    <a:pt x="616" y="35"/>
                  </a:lnTo>
                  <a:lnTo>
                    <a:pt x="613" y="32"/>
                  </a:lnTo>
                  <a:lnTo>
                    <a:pt x="616" y="32"/>
                  </a:lnTo>
                  <a:lnTo>
                    <a:pt x="613" y="28"/>
                  </a:lnTo>
                  <a:lnTo>
                    <a:pt x="609" y="25"/>
                  </a:lnTo>
                  <a:lnTo>
                    <a:pt x="616" y="21"/>
                  </a:lnTo>
                  <a:lnTo>
                    <a:pt x="620" y="18"/>
                  </a:lnTo>
                  <a:lnTo>
                    <a:pt x="634" y="10"/>
                  </a:lnTo>
                  <a:lnTo>
                    <a:pt x="637" y="7"/>
                  </a:lnTo>
                  <a:lnTo>
                    <a:pt x="659" y="0"/>
                  </a:lnTo>
                  <a:lnTo>
                    <a:pt x="673" y="7"/>
                  </a:lnTo>
                  <a:lnTo>
                    <a:pt x="684" y="3"/>
                  </a:lnTo>
                  <a:lnTo>
                    <a:pt x="687" y="10"/>
                  </a:lnTo>
                  <a:lnTo>
                    <a:pt x="680" y="14"/>
                  </a:lnTo>
                  <a:lnTo>
                    <a:pt x="662" y="18"/>
                  </a:lnTo>
                  <a:lnTo>
                    <a:pt x="680" y="21"/>
                  </a:lnTo>
                  <a:lnTo>
                    <a:pt x="680" y="25"/>
                  </a:lnTo>
                  <a:lnTo>
                    <a:pt x="684" y="25"/>
                  </a:lnTo>
                  <a:lnTo>
                    <a:pt x="691" y="21"/>
                  </a:lnTo>
                  <a:lnTo>
                    <a:pt x="701" y="21"/>
                  </a:lnTo>
                  <a:lnTo>
                    <a:pt x="701" y="28"/>
                  </a:lnTo>
                  <a:lnTo>
                    <a:pt x="691" y="35"/>
                  </a:lnTo>
                  <a:lnTo>
                    <a:pt x="698" y="35"/>
                  </a:lnTo>
                  <a:lnTo>
                    <a:pt x="712" y="35"/>
                  </a:lnTo>
                  <a:lnTo>
                    <a:pt x="715" y="32"/>
                  </a:lnTo>
                  <a:lnTo>
                    <a:pt x="758" y="28"/>
                  </a:lnTo>
                  <a:lnTo>
                    <a:pt x="762" y="32"/>
                  </a:lnTo>
                  <a:lnTo>
                    <a:pt x="769" y="32"/>
                  </a:lnTo>
                  <a:lnTo>
                    <a:pt x="786" y="42"/>
                  </a:lnTo>
                  <a:lnTo>
                    <a:pt x="783" y="46"/>
                  </a:lnTo>
                  <a:lnTo>
                    <a:pt x="786" y="46"/>
                  </a:lnTo>
                  <a:lnTo>
                    <a:pt x="793" y="42"/>
                  </a:lnTo>
                  <a:lnTo>
                    <a:pt x="800" y="42"/>
                  </a:lnTo>
                  <a:lnTo>
                    <a:pt x="797" y="49"/>
                  </a:lnTo>
                  <a:lnTo>
                    <a:pt x="804" y="53"/>
                  </a:lnTo>
                  <a:lnTo>
                    <a:pt x="804" y="60"/>
                  </a:lnTo>
                  <a:lnTo>
                    <a:pt x="793" y="57"/>
                  </a:lnTo>
                  <a:lnTo>
                    <a:pt x="786" y="53"/>
                  </a:lnTo>
                  <a:lnTo>
                    <a:pt x="783" y="53"/>
                  </a:lnTo>
                  <a:lnTo>
                    <a:pt x="783" y="57"/>
                  </a:lnTo>
                  <a:lnTo>
                    <a:pt x="786" y="60"/>
                  </a:lnTo>
                  <a:lnTo>
                    <a:pt x="800" y="64"/>
                  </a:lnTo>
                  <a:lnTo>
                    <a:pt x="793" y="74"/>
                  </a:lnTo>
                  <a:lnTo>
                    <a:pt x="779" y="81"/>
                  </a:lnTo>
                  <a:lnTo>
                    <a:pt x="776" y="88"/>
                  </a:lnTo>
                  <a:lnTo>
                    <a:pt x="765" y="88"/>
                  </a:lnTo>
                  <a:lnTo>
                    <a:pt x="744" y="99"/>
                  </a:lnTo>
                  <a:lnTo>
                    <a:pt x="744" y="103"/>
                  </a:lnTo>
                  <a:lnTo>
                    <a:pt x="737" y="106"/>
                  </a:lnTo>
                  <a:lnTo>
                    <a:pt x="723" y="110"/>
                  </a:lnTo>
                  <a:lnTo>
                    <a:pt x="715" y="120"/>
                  </a:lnTo>
                  <a:lnTo>
                    <a:pt x="705" y="120"/>
                  </a:lnTo>
                  <a:lnTo>
                    <a:pt x="698" y="124"/>
                  </a:lnTo>
                  <a:lnTo>
                    <a:pt x="698" y="131"/>
                  </a:lnTo>
                  <a:lnTo>
                    <a:pt x="691" y="131"/>
                  </a:lnTo>
                  <a:lnTo>
                    <a:pt x="684" y="134"/>
                  </a:lnTo>
                  <a:lnTo>
                    <a:pt x="684" y="142"/>
                  </a:lnTo>
                  <a:lnTo>
                    <a:pt x="673" y="149"/>
                  </a:lnTo>
                  <a:lnTo>
                    <a:pt x="680" y="149"/>
                  </a:lnTo>
                  <a:lnTo>
                    <a:pt x="694" y="142"/>
                  </a:lnTo>
                  <a:lnTo>
                    <a:pt x="698" y="138"/>
                  </a:lnTo>
                  <a:lnTo>
                    <a:pt x="715" y="138"/>
                  </a:lnTo>
                  <a:lnTo>
                    <a:pt x="715" y="134"/>
                  </a:lnTo>
                  <a:lnTo>
                    <a:pt x="723" y="131"/>
                  </a:lnTo>
                  <a:lnTo>
                    <a:pt x="733" y="131"/>
                  </a:lnTo>
                  <a:lnTo>
                    <a:pt x="737" y="127"/>
                  </a:lnTo>
                  <a:lnTo>
                    <a:pt x="744" y="127"/>
                  </a:lnTo>
                  <a:lnTo>
                    <a:pt x="758" y="117"/>
                  </a:lnTo>
                  <a:lnTo>
                    <a:pt x="751" y="120"/>
                  </a:lnTo>
                  <a:lnTo>
                    <a:pt x="744" y="120"/>
                  </a:lnTo>
                  <a:lnTo>
                    <a:pt x="740" y="113"/>
                  </a:lnTo>
                  <a:lnTo>
                    <a:pt x="747" y="110"/>
                  </a:lnTo>
                  <a:lnTo>
                    <a:pt x="754" y="110"/>
                  </a:lnTo>
                  <a:lnTo>
                    <a:pt x="769" y="110"/>
                  </a:lnTo>
                  <a:lnTo>
                    <a:pt x="765" y="117"/>
                  </a:lnTo>
                  <a:lnTo>
                    <a:pt x="779" y="120"/>
                  </a:lnTo>
                  <a:lnTo>
                    <a:pt x="790" y="117"/>
                  </a:lnTo>
                  <a:lnTo>
                    <a:pt x="790" y="110"/>
                  </a:lnTo>
                  <a:lnTo>
                    <a:pt x="797" y="113"/>
                  </a:lnTo>
                  <a:lnTo>
                    <a:pt x="800" y="117"/>
                  </a:lnTo>
                  <a:lnTo>
                    <a:pt x="797" y="120"/>
                  </a:lnTo>
                  <a:lnTo>
                    <a:pt x="793" y="124"/>
                  </a:lnTo>
                  <a:lnTo>
                    <a:pt x="797" y="131"/>
                  </a:lnTo>
                  <a:lnTo>
                    <a:pt x="804" y="127"/>
                  </a:lnTo>
                  <a:lnTo>
                    <a:pt x="804" y="124"/>
                  </a:lnTo>
                  <a:lnTo>
                    <a:pt x="829" y="117"/>
                  </a:lnTo>
                  <a:lnTo>
                    <a:pt x="843" y="120"/>
                  </a:lnTo>
                  <a:lnTo>
                    <a:pt x="868" y="120"/>
                  </a:lnTo>
                  <a:lnTo>
                    <a:pt x="878" y="124"/>
                  </a:lnTo>
                  <a:lnTo>
                    <a:pt x="882" y="124"/>
                  </a:lnTo>
                  <a:lnTo>
                    <a:pt x="875" y="127"/>
                  </a:lnTo>
                  <a:lnTo>
                    <a:pt x="871" y="127"/>
                  </a:lnTo>
                  <a:lnTo>
                    <a:pt x="868" y="134"/>
                  </a:lnTo>
                  <a:lnTo>
                    <a:pt x="900" y="142"/>
                  </a:lnTo>
                  <a:lnTo>
                    <a:pt x="903" y="138"/>
                  </a:lnTo>
                  <a:lnTo>
                    <a:pt x="910" y="138"/>
                  </a:lnTo>
                  <a:lnTo>
                    <a:pt x="924" y="142"/>
                  </a:lnTo>
                  <a:lnTo>
                    <a:pt x="932" y="142"/>
                  </a:lnTo>
                  <a:lnTo>
                    <a:pt x="939" y="138"/>
                  </a:lnTo>
                  <a:lnTo>
                    <a:pt x="942" y="138"/>
                  </a:lnTo>
                  <a:lnTo>
                    <a:pt x="953" y="138"/>
                  </a:lnTo>
                  <a:lnTo>
                    <a:pt x="953" y="127"/>
                  </a:lnTo>
                  <a:lnTo>
                    <a:pt x="949" y="124"/>
                  </a:lnTo>
                  <a:lnTo>
                    <a:pt x="946" y="120"/>
                  </a:lnTo>
                  <a:lnTo>
                    <a:pt x="949" y="117"/>
                  </a:lnTo>
                  <a:lnTo>
                    <a:pt x="956" y="120"/>
                  </a:lnTo>
                  <a:lnTo>
                    <a:pt x="960" y="117"/>
                  </a:lnTo>
                  <a:lnTo>
                    <a:pt x="974" y="120"/>
                  </a:lnTo>
                  <a:lnTo>
                    <a:pt x="974" y="124"/>
                  </a:lnTo>
                  <a:lnTo>
                    <a:pt x="981" y="127"/>
                  </a:lnTo>
                  <a:lnTo>
                    <a:pt x="988" y="124"/>
                  </a:lnTo>
                  <a:lnTo>
                    <a:pt x="999" y="131"/>
                  </a:lnTo>
                  <a:lnTo>
                    <a:pt x="1010" y="124"/>
                  </a:lnTo>
                  <a:lnTo>
                    <a:pt x="1017" y="127"/>
                  </a:lnTo>
                  <a:lnTo>
                    <a:pt x="1031" y="142"/>
                  </a:lnTo>
                  <a:lnTo>
                    <a:pt x="1031" y="145"/>
                  </a:lnTo>
                  <a:lnTo>
                    <a:pt x="1038" y="149"/>
                  </a:lnTo>
                  <a:lnTo>
                    <a:pt x="1034" y="156"/>
                  </a:lnTo>
                  <a:lnTo>
                    <a:pt x="1024" y="152"/>
                  </a:lnTo>
                  <a:lnTo>
                    <a:pt x="1024" y="156"/>
                  </a:lnTo>
                  <a:lnTo>
                    <a:pt x="1027" y="156"/>
                  </a:lnTo>
                  <a:lnTo>
                    <a:pt x="1038" y="159"/>
                  </a:lnTo>
                  <a:lnTo>
                    <a:pt x="1038" y="166"/>
                  </a:lnTo>
                  <a:lnTo>
                    <a:pt x="1031" y="166"/>
                  </a:lnTo>
                  <a:lnTo>
                    <a:pt x="1020" y="163"/>
                  </a:lnTo>
                  <a:lnTo>
                    <a:pt x="1020" y="170"/>
                  </a:lnTo>
                  <a:lnTo>
                    <a:pt x="1027" y="173"/>
                  </a:lnTo>
                  <a:lnTo>
                    <a:pt x="1031" y="173"/>
                  </a:lnTo>
                  <a:lnTo>
                    <a:pt x="1038" y="177"/>
                  </a:lnTo>
                  <a:lnTo>
                    <a:pt x="1034" y="181"/>
                  </a:lnTo>
                  <a:lnTo>
                    <a:pt x="1034" y="184"/>
                  </a:lnTo>
                  <a:lnTo>
                    <a:pt x="1066" y="202"/>
                  </a:lnTo>
                  <a:lnTo>
                    <a:pt x="1073" y="198"/>
                  </a:lnTo>
                  <a:lnTo>
                    <a:pt x="1080" y="181"/>
                  </a:lnTo>
                  <a:lnTo>
                    <a:pt x="1087" y="173"/>
                  </a:lnTo>
                  <a:lnTo>
                    <a:pt x="1091" y="177"/>
                  </a:lnTo>
                  <a:lnTo>
                    <a:pt x="1105" y="184"/>
                  </a:lnTo>
                  <a:lnTo>
                    <a:pt x="1116" y="188"/>
                  </a:lnTo>
                  <a:lnTo>
                    <a:pt x="1130" y="181"/>
                  </a:lnTo>
                  <a:lnTo>
                    <a:pt x="1148" y="181"/>
                  </a:lnTo>
                  <a:lnTo>
                    <a:pt x="1162" y="191"/>
                  </a:lnTo>
                  <a:lnTo>
                    <a:pt x="1169" y="191"/>
                  </a:lnTo>
                  <a:lnTo>
                    <a:pt x="1173" y="184"/>
                  </a:lnTo>
                  <a:lnTo>
                    <a:pt x="1176" y="177"/>
                  </a:lnTo>
                  <a:lnTo>
                    <a:pt x="1183" y="181"/>
                  </a:lnTo>
                  <a:lnTo>
                    <a:pt x="1187" y="184"/>
                  </a:lnTo>
                  <a:lnTo>
                    <a:pt x="1197" y="181"/>
                  </a:lnTo>
                  <a:lnTo>
                    <a:pt x="1194" y="173"/>
                  </a:lnTo>
                  <a:lnTo>
                    <a:pt x="1194" y="166"/>
                  </a:lnTo>
                  <a:lnTo>
                    <a:pt x="1197" y="163"/>
                  </a:lnTo>
                  <a:lnTo>
                    <a:pt x="1187" y="163"/>
                  </a:lnTo>
                  <a:lnTo>
                    <a:pt x="1187" y="156"/>
                  </a:lnTo>
                  <a:lnTo>
                    <a:pt x="1194" y="156"/>
                  </a:lnTo>
                  <a:lnTo>
                    <a:pt x="1201" y="156"/>
                  </a:lnTo>
                  <a:lnTo>
                    <a:pt x="1215" y="149"/>
                  </a:lnTo>
                  <a:lnTo>
                    <a:pt x="1211" y="145"/>
                  </a:lnTo>
                  <a:lnTo>
                    <a:pt x="1219" y="145"/>
                  </a:lnTo>
                  <a:lnTo>
                    <a:pt x="1219" y="149"/>
                  </a:lnTo>
                  <a:lnTo>
                    <a:pt x="1229" y="149"/>
                  </a:lnTo>
                  <a:lnTo>
                    <a:pt x="1250" y="149"/>
                  </a:lnTo>
                  <a:lnTo>
                    <a:pt x="1265" y="152"/>
                  </a:lnTo>
                  <a:lnTo>
                    <a:pt x="1293" y="159"/>
                  </a:lnTo>
                  <a:lnTo>
                    <a:pt x="1279" y="156"/>
                  </a:lnTo>
                  <a:lnTo>
                    <a:pt x="1265" y="156"/>
                  </a:lnTo>
                  <a:lnTo>
                    <a:pt x="1258" y="163"/>
                  </a:lnTo>
                  <a:lnTo>
                    <a:pt x="1261" y="166"/>
                  </a:lnTo>
                  <a:lnTo>
                    <a:pt x="1282" y="163"/>
                  </a:lnTo>
                  <a:lnTo>
                    <a:pt x="1279" y="170"/>
                  </a:lnTo>
                  <a:lnTo>
                    <a:pt x="1268" y="170"/>
                  </a:lnTo>
                  <a:lnTo>
                    <a:pt x="1272" y="181"/>
                  </a:lnTo>
                  <a:lnTo>
                    <a:pt x="1286" y="177"/>
                  </a:lnTo>
                  <a:lnTo>
                    <a:pt x="1300" y="170"/>
                  </a:lnTo>
                  <a:lnTo>
                    <a:pt x="1307" y="163"/>
                  </a:lnTo>
                  <a:lnTo>
                    <a:pt x="1328" y="163"/>
                  </a:lnTo>
                  <a:lnTo>
                    <a:pt x="1343" y="166"/>
                  </a:lnTo>
                  <a:lnTo>
                    <a:pt x="1346" y="166"/>
                  </a:lnTo>
                  <a:lnTo>
                    <a:pt x="1346" y="177"/>
                  </a:lnTo>
                  <a:lnTo>
                    <a:pt x="1339" y="173"/>
                  </a:lnTo>
                  <a:lnTo>
                    <a:pt x="1335" y="173"/>
                  </a:lnTo>
                  <a:lnTo>
                    <a:pt x="1335" y="177"/>
                  </a:lnTo>
                  <a:lnTo>
                    <a:pt x="1350" y="181"/>
                  </a:lnTo>
                  <a:lnTo>
                    <a:pt x="1364" y="188"/>
                  </a:lnTo>
                  <a:lnTo>
                    <a:pt x="1378" y="195"/>
                  </a:lnTo>
                  <a:lnTo>
                    <a:pt x="1378" y="198"/>
                  </a:lnTo>
                  <a:lnTo>
                    <a:pt x="1389" y="202"/>
                  </a:lnTo>
                  <a:lnTo>
                    <a:pt x="1406" y="202"/>
                  </a:lnTo>
                  <a:lnTo>
                    <a:pt x="1431" y="195"/>
                  </a:lnTo>
                  <a:lnTo>
                    <a:pt x="1449" y="191"/>
                  </a:lnTo>
                  <a:lnTo>
                    <a:pt x="1463" y="195"/>
                  </a:lnTo>
                  <a:lnTo>
                    <a:pt x="1477" y="198"/>
                  </a:lnTo>
                  <a:lnTo>
                    <a:pt x="1495" y="209"/>
                  </a:lnTo>
                  <a:lnTo>
                    <a:pt x="1498" y="216"/>
                  </a:lnTo>
                  <a:lnTo>
                    <a:pt x="1491" y="223"/>
                  </a:lnTo>
                  <a:lnTo>
                    <a:pt x="1491" y="230"/>
                  </a:lnTo>
                  <a:lnTo>
                    <a:pt x="1502" y="234"/>
                  </a:lnTo>
                  <a:lnTo>
                    <a:pt x="1509" y="234"/>
                  </a:lnTo>
                  <a:lnTo>
                    <a:pt x="1513" y="234"/>
                  </a:lnTo>
                  <a:lnTo>
                    <a:pt x="1520" y="234"/>
                  </a:lnTo>
                  <a:lnTo>
                    <a:pt x="1523" y="234"/>
                  </a:lnTo>
                  <a:lnTo>
                    <a:pt x="1527" y="234"/>
                  </a:lnTo>
                  <a:lnTo>
                    <a:pt x="1537" y="230"/>
                  </a:lnTo>
                  <a:lnTo>
                    <a:pt x="1548" y="234"/>
                  </a:lnTo>
                  <a:lnTo>
                    <a:pt x="1555" y="230"/>
                  </a:lnTo>
                  <a:lnTo>
                    <a:pt x="1569" y="234"/>
                  </a:lnTo>
                  <a:lnTo>
                    <a:pt x="1598" y="237"/>
                  </a:lnTo>
                  <a:lnTo>
                    <a:pt x="1608" y="230"/>
                  </a:lnTo>
                  <a:lnTo>
                    <a:pt x="1615" y="234"/>
                  </a:lnTo>
                  <a:lnTo>
                    <a:pt x="1619" y="244"/>
                  </a:lnTo>
                  <a:lnTo>
                    <a:pt x="1633" y="244"/>
                  </a:lnTo>
                  <a:lnTo>
                    <a:pt x="1637" y="251"/>
                  </a:lnTo>
                  <a:lnTo>
                    <a:pt x="1658" y="251"/>
                  </a:lnTo>
                  <a:lnTo>
                    <a:pt x="1661" y="244"/>
                  </a:lnTo>
                  <a:lnTo>
                    <a:pt x="1644" y="234"/>
                  </a:lnTo>
                  <a:lnTo>
                    <a:pt x="1647" y="230"/>
                  </a:lnTo>
                  <a:lnTo>
                    <a:pt x="1651" y="230"/>
                  </a:lnTo>
                  <a:lnTo>
                    <a:pt x="1654" y="227"/>
                  </a:lnTo>
                  <a:lnTo>
                    <a:pt x="1647" y="223"/>
                  </a:lnTo>
                  <a:lnTo>
                    <a:pt x="1651" y="219"/>
                  </a:lnTo>
                  <a:lnTo>
                    <a:pt x="1686" y="227"/>
                  </a:lnTo>
                  <a:lnTo>
                    <a:pt x="1693" y="227"/>
                  </a:lnTo>
                  <a:lnTo>
                    <a:pt x="1700" y="227"/>
                  </a:lnTo>
                  <a:lnTo>
                    <a:pt x="1711" y="227"/>
                  </a:lnTo>
                  <a:lnTo>
                    <a:pt x="1722" y="227"/>
                  </a:lnTo>
                  <a:lnTo>
                    <a:pt x="1729" y="230"/>
                  </a:lnTo>
                  <a:lnTo>
                    <a:pt x="1732" y="227"/>
                  </a:lnTo>
                  <a:lnTo>
                    <a:pt x="1750" y="234"/>
                  </a:lnTo>
                  <a:lnTo>
                    <a:pt x="1757" y="234"/>
                  </a:lnTo>
                  <a:lnTo>
                    <a:pt x="1768" y="237"/>
                  </a:lnTo>
                  <a:lnTo>
                    <a:pt x="1778" y="241"/>
                  </a:lnTo>
                  <a:lnTo>
                    <a:pt x="1793" y="248"/>
                  </a:lnTo>
                  <a:lnTo>
                    <a:pt x="1793" y="251"/>
                  </a:lnTo>
                  <a:lnTo>
                    <a:pt x="1803" y="251"/>
                  </a:lnTo>
                  <a:lnTo>
                    <a:pt x="1810" y="255"/>
                  </a:lnTo>
                  <a:lnTo>
                    <a:pt x="1810" y="258"/>
                  </a:lnTo>
                  <a:lnTo>
                    <a:pt x="1832" y="269"/>
                  </a:lnTo>
                  <a:lnTo>
                    <a:pt x="1842" y="273"/>
                  </a:lnTo>
                  <a:lnTo>
                    <a:pt x="1842" y="276"/>
                  </a:lnTo>
                  <a:lnTo>
                    <a:pt x="1849" y="276"/>
                  </a:lnTo>
                  <a:lnTo>
                    <a:pt x="1849" y="280"/>
                  </a:lnTo>
                  <a:lnTo>
                    <a:pt x="1856" y="280"/>
                  </a:lnTo>
                  <a:lnTo>
                    <a:pt x="1871" y="290"/>
                  </a:lnTo>
                  <a:lnTo>
                    <a:pt x="1871" y="297"/>
                  </a:lnTo>
                  <a:lnTo>
                    <a:pt x="1863" y="304"/>
                  </a:lnTo>
                  <a:lnTo>
                    <a:pt x="1878" y="312"/>
                  </a:lnTo>
                  <a:lnTo>
                    <a:pt x="1881" y="308"/>
                  </a:lnTo>
                  <a:lnTo>
                    <a:pt x="1878" y="304"/>
                  </a:lnTo>
                  <a:lnTo>
                    <a:pt x="1878" y="301"/>
                  </a:lnTo>
                  <a:lnTo>
                    <a:pt x="1874" y="294"/>
                  </a:lnTo>
                  <a:lnTo>
                    <a:pt x="1892" y="294"/>
                  </a:lnTo>
                  <a:lnTo>
                    <a:pt x="1899" y="297"/>
                  </a:lnTo>
                  <a:lnTo>
                    <a:pt x="1906" y="294"/>
                  </a:lnTo>
                  <a:lnTo>
                    <a:pt x="1927" y="308"/>
                  </a:lnTo>
                  <a:lnTo>
                    <a:pt x="1945" y="319"/>
                  </a:lnTo>
                  <a:lnTo>
                    <a:pt x="1941" y="326"/>
                  </a:lnTo>
                  <a:lnTo>
                    <a:pt x="1931" y="326"/>
                  </a:lnTo>
                  <a:lnTo>
                    <a:pt x="1931" y="333"/>
                  </a:lnTo>
                  <a:lnTo>
                    <a:pt x="1927" y="340"/>
                  </a:lnTo>
                  <a:lnTo>
                    <a:pt x="1906" y="343"/>
                  </a:lnTo>
                  <a:lnTo>
                    <a:pt x="1906" y="347"/>
                  </a:lnTo>
                  <a:lnTo>
                    <a:pt x="1902" y="351"/>
                  </a:lnTo>
                  <a:lnTo>
                    <a:pt x="1906" y="358"/>
                  </a:lnTo>
                  <a:lnTo>
                    <a:pt x="1895" y="365"/>
                  </a:lnTo>
                  <a:lnTo>
                    <a:pt x="1895" y="375"/>
                  </a:lnTo>
                  <a:lnTo>
                    <a:pt x="1902" y="379"/>
                  </a:lnTo>
                  <a:lnTo>
                    <a:pt x="1888" y="386"/>
                  </a:lnTo>
                  <a:lnTo>
                    <a:pt x="1881" y="382"/>
                  </a:lnTo>
                  <a:lnTo>
                    <a:pt x="1874" y="372"/>
                  </a:lnTo>
                  <a:lnTo>
                    <a:pt x="1867" y="365"/>
                  </a:lnTo>
                  <a:lnTo>
                    <a:pt x="1853" y="368"/>
                  </a:lnTo>
                  <a:lnTo>
                    <a:pt x="1853" y="351"/>
                  </a:lnTo>
                  <a:lnTo>
                    <a:pt x="1849" y="347"/>
                  </a:lnTo>
                  <a:lnTo>
                    <a:pt x="1839" y="343"/>
                  </a:lnTo>
                  <a:lnTo>
                    <a:pt x="1828" y="343"/>
                  </a:lnTo>
                  <a:lnTo>
                    <a:pt x="1817" y="343"/>
                  </a:lnTo>
                  <a:lnTo>
                    <a:pt x="1814" y="340"/>
                  </a:lnTo>
                  <a:lnTo>
                    <a:pt x="1814" y="326"/>
                  </a:lnTo>
                  <a:lnTo>
                    <a:pt x="1814" y="322"/>
                  </a:lnTo>
                  <a:lnTo>
                    <a:pt x="1814" y="315"/>
                  </a:lnTo>
                  <a:lnTo>
                    <a:pt x="1807" y="319"/>
                  </a:lnTo>
                  <a:lnTo>
                    <a:pt x="1803" y="315"/>
                  </a:lnTo>
                  <a:lnTo>
                    <a:pt x="1793" y="322"/>
                  </a:lnTo>
                  <a:lnTo>
                    <a:pt x="1800" y="336"/>
                  </a:lnTo>
                  <a:lnTo>
                    <a:pt x="1803" y="347"/>
                  </a:lnTo>
                  <a:lnTo>
                    <a:pt x="1793" y="361"/>
                  </a:lnTo>
                  <a:lnTo>
                    <a:pt x="1785" y="361"/>
                  </a:lnTo>
                  <a:lnTo>
                    <a:pt x="1782" y="372"/>
                  </a:lnTo>
                  <a:lnTo>
                    <a:pt x="1761" y="372"/>
                  </a:lnTo>
                  <a:lnTo>
                    <a:pt x="1757" y="365"/>
                  </a:lnTo>
                  <a:lnTo>
                    <a:pt x="1750" y="358"/>
                  </a:lnTo>
                  <a:lnTo>
                    <a:pt x="1743" y="361"/>
                  </a:lnTo>
                  <a:lnTo>
                    <a:pt x="1750" y="365"/>
                  </a:lnTo>
                  <a:lnTo>
                    <a:pt x="1747" y="368"/>
                  </a:lnTo>
                  <a:lnTo>
                    <a:pt x="1743" y="365"/>
                  </a:lnTo>
                  <a:lnTo>
                    <a:pt x="1736" y="365"/>
                  </a:lnTo>
                  <a:lnTo>
                    <a:pt x="1739" y="372"/>
                  </a:lnTo>
                  <a:lnTo>
                    <a:pt x="1750" y="375"/>
                  </a:lnTo>
                  <a:lnTo>
                    <a:pt x="1754" y="379"/>
                  </a:lnTo>
                  <a:lnTo>
                    <a:pt x="1764" y="386"/>
                  </a:lnTo>
                  <a:lnTo>
                    <a:pt x="1764" y="379"/>
                  </a:lnTo>
                  <a:lnTo>
                    <a:pt x="1771" y="382"/>
                  </a:lnTo>
                  <a:lnTo>
                    <a:pt x="1771" y="390"/>
                  </a:lnTo>
                  <a:lnTo>
                    <a:pt x="1775" y="393"/>
                  </a:lnTo>
                  <a:lnTo>
                    <a:pt x="1775" y="411"/>
                  </a:lnTo>
                  <a:lnTo>
                    <a:pt x="1782" y="414"/>
                  </a:lnTo>
                  <a:lnTo>
                    <a:pt x="1782" y="428"/>
                  </a:lnTo>
                  <a:lnTo>
                    <a:pt x="1785" y="432"/>
                  </a:lnTo>
                  <a:lnTo>
                    <a:pt x="1782" y="443"/>
                  </a:lnTo>
                  <a:lnTo>
                    <a:pt x="1782" y="450"/>
                  </a:lnTo>
                  <a:lnTo>
                    <a:pt x="1768" y="446"/>
                  </a:lnTo>
                  <a:lnTo>
                    <a:pt x="1761" y="443"/>
                  </a:lnTo>
                  <a:lnTo>
                    <a:pt x="1743" y="446"/>
                  </a:lnTo>
                  <a:lnTo>
                    <a:pt x="1736" y="453"/>
                  </a:lnTo>
                  <a:lnTo>
                    <a:pt x="1718" y="457"/>
                  </a:lnTo>
                  <a:lnTo>
                    <a:pt x="1708" y="467"/>
                  </a:lnTo>
                  <a:lnTo>
                    <a:pt x="1697" y="471"/>
                  </a:lnTo>
                  <a:lnTo>
                    <a:pt x="1552" y="471"/>
                  </a:lnTo>
                  <a:lnTo>
                    <a:pt x="1552" y="467"/>
                  </a:lnTo>
                  <a:lnTo>
                    <a:pt x="1555" y="460"/>
                  </a:lnTo>
                  <a:lnTo>
                    <a:pt x="1559" y="446"/>
                  </a:lnTo>
                  <a:lnTo>
                    <a:pt x="1569" y="443"/>
                  </a:lnTo>
                  <a:lnTo>
                    <a:pt x="1559" y="436"/>
                  </a:lnTo>
                  <a:lnTo>
                    <a:pt x="1545" y="439"/>
                  </a:lnTo>
                  <a:lnTo>
                    <a:pt x="1537" y="460"/>
                  </a:lnTo>
                  <a:lnTo>
                    <a:pt x="1541" y="464"/>
                  </a:lnTo>
                  <a:lnTo>
                    <a:pt x="1541" y="471"/>
                  </a:lnTo>
                  <a:lnTo>
                    <a:pt x="1527" y="471"/>
                  </a:lnTo>
                  <a:lnTo>
                    <a:pt x="1498" y="471"/>
                  </a:lnTo>
                  <a:lnTo>
                    <a:pt x="1498" y="467"/>
                  </a:lnTo>
                  <a:lnTo>
                    <a:pt x="1498" y="464"/>
                  </a:lnTo>
                  <a:lnTo>
                    <a:pt x="1495" y="460"/>
                  </a:lnTo>
                  <a:lnTo>
                    <a:pt x="1491" y="464"/>
                  </a:lnTo>
                  <a:lnTo>
                    <a:pt x="1488" y="467"/>
                  </a:lnTo>
                  <a:lnTo>
                    <a:pt x="1481" y="460"/>
                  </a:lnTo>
                  <a:lnTo>
                    <a:pt x="1474" y="467"/>
                  </a:lnTo>
                  <a:lnTo>
                    <a:pt x="1456" y="467"/>
                  </a:lnTo>
                  <a:lnTo>
                    <a:pt x="1452" y="471"/>
                  </a:lnTo>
                  <a:lnTo>
                    <a:pt x="1445" y="471"/>
                  </a:lnTo>
                  <a:lnTo>
                    <a:pt x="0" y="471"/>
                  </a:lnTo>
                  <a:close/>
                </a:path>
              </a:pathLst>
            </a:custGeom>
            <a:grpFill/>
            <a:ln w="3175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p:spPr>
          <p:txBody>
            <a:bodyPr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GB" sz="1300" kern="0">
                <a:solidFill>
                  <a:prstClr val="black"/>
                </a:solidFill>
                <a:effectLst/>
                <a:latin typeface="+mj-lt"/>
              </a:endParaRPr>
            </a:p>
          </p:txBody>
        </p:sp>
        <p:sp>
          <p:nvSpPr>
            <p:cNvPr id="43" name="Freeform 1407"/>
            <p:cNvSpPr/>
            <p:nvPr/>
          </p:nvSpPr>
          <p:spPr>
            <a:xfrm>
              <a:off x="1706561" y="2311398"/>
              <a:ext cx="877888" cy="1181101"/>
            </a:xfrm>
            <a:custGeom>
              <a:avLst/>
              <a:gdLst>
                <a:gd name="T0" fmla="*/ 428 w 553"/>
                <a:gd name="T1" fmla="*/ 531 h 744"/>
                <a:gd name="T2" fmla="*/ 393 w 553"/>
                <a:gd name="T3" fmla="*/ 521 h 744"/>
                <a:gd name="T4" fmla="*/ 319 w 553"/>
                <a:gd name="T5" fmla="*/ 531 h 744"/>
                <a:gd name="T6" fmla="*/ 290 w 553"/>
                <a:gd name="T7" fmla="*/ 602 h 744"/>
                <a:gd name="T8" fmla="*/ 322 w 553"/>
                <a:gd name="T9" fmla="*/ 638 h 744"/>
                <a:gd name="T10" fmla="*/ 294 w 553"/>
                <a:gd name="T11" fmla="*/ 666 h 744"/>
                <a:gd name="T12" fmla="*/ 301 w 553"/>
                <a:gd name="T13" fmla="*/ 716 h 744"/>
                <a:gd name="T14" fmla="*/ 304 w 553"/>
                <a:gd name="T15" fmla="*/ 744 h 744"/>
                <a:gd name="T16" fmla="*/ 234 w 553"/>
                <a:gd name="T17" fmla="*/ 705 h 744"/>
                <a:gd name="T18" fmla="*/ 163 w 553"/>
                <a:gd name="T19" fmla="*/ 677 h 744"/>
                <a:gd name="T20" fmla="*/ 141 w 553"/>
                <a:gd name="T21" fmla="*/ 659 h 744"/>
                <a:gd name="T22" fmla="*/ 156 w 553"/>
                <a:gd name="T23" fmla="*/ 634 h 744"/>
                <a:gd name="T24" fmla="*/ 170 w 553"/>
                <a:gd name="T25" fmla="*/ 602 h 744"/>
                <a:gd name="T26" fmla="*/ 166 w 553"/>
                <a:gd name="T27" fmla="*/ 553 h 744"/>
                <a:gd name="T28" fmla="*/ 113 w 553"/>
                <a:gd name="T29" fmla="*/ 531 h 744"/>
                <a:gd name="T30" fmla="*/ 64 w 553"/>
                <a:gd name="T31" fmla="*/ 496 h 744"/>
                <a:gd name="T32" fmla="*/ 74 w 553"/>
                <a:gd name="T33" fmla="*/ 485 h 744"/>
                <a:gd name="T34" fmla="*/ 46 w 553"/>
                <a:gd name="T35" fmla="*/ 415 h 744"/>
                <a:gd name="T36" fmla="*/ 10 w 553"/>
                <a:gd name="T37" fmla="*/ 386 h 744"/>
                <a:gd name="T38" fmla="*/ 7 w 553"/>
                <a:gd name="T39" fmla="*/ 315 h 744"/>
                <a:gd name="T40" fmla="*/ 39 w 553"/>
                <a:gd name="T41" fmla="*/ 301 h 744"/>
                <a:gd name="T42" fmla="*/ 17 w 553"/>
                <a:gd name="T43" fmla="*/ 276 h 744"/>
                <a:gd name="T44" fmla="*/ 42 w 553"/>
                <a:gd name="T45" fmla="*/ 188 h 744"/>
                <a:gd name="T46" fmla="*/ 42 w 553"/>
                <a:gd name="T47" fmla="*/ 142 h 744"/>
                <a:gd name="T48" fmla="*/ 25 w 553"/>
                <a:gd name="T49" fmla="*/ 71 h 744"/>
                <a:gd name="T50" fmla="*/ 25 w 553"/>
                <a:gd name="T51" fmla="*/ 18 h 744"/>
                <a:gd name="T52" fmla="*/ 60 w 553"/>
                <a:gd name="T53" fmla="*/ 0 h 744"/>
                <a:gd name="T54" fmla="*/ 74 w 553"/>
                <a:gd name="T55" fmla="*/ 11 h 744"/>
                <a:gd name="T56" fmla="*/ 149 w 553"/>
                <a:gd name="T57" fmla="*/ 32 h 744"/>
                <a:gd name="T58" fmla="*/ 198 w 553"/>
                <a:gd name="T59" fmla="*/ 50 h 744"/>
                <a:gd name="T60" fmla="*/ 134 w 553"/>
                <a:gd name="T61" fmla="*/ 89 h 744"/>
                <a:gd name="T62" fmla="*/ 71 w 553"/>
                <a:gd name="T63" fmla="*/ 71 h 744"/>
                <a:gd name="T64" fmla="*/ 110 w 553"/>
                <a:gd name="T65" fmla="*/ 135 h 744"/>
                <a:gd name="T66" fmla="*/ 152 w 553"/>
                <a:gd name="T67" fmla="*/ 170 h 744"/>
                <a:gd name="T68" fmla="*/ 138 w 553"/>
                <a:gd name="T69" fmla="*/ 128 h 744"/>
                <a:gd name="T70" fmla="*/ 191 w 553"/>
                <a:gd name="T71" fmla="*/ 138 h 744"/>
                <a:gd name="T72" fmla="*/ 227 w 553"/>
                <a:gd name="T73" fmla="*/ 82 h 744"/>
                <a:gd name="T74" fmla="*/ 248 w 553"/>
                <a:gd name="T75" fmla="*/ 57 h 744"/>
                <a:gd name="T76" fmla="*/ 241 w 553"/>
                <a:gd name="T77" fmla="*/ 28 h 744"/>
                <a:gd name="T78" fmla="*/ 266 w 553"/>
                <a:gd name="T79" fmla="*/ 57 h 744"/>
                <a:gd name="T80" fmla="*/ 301 w 553"/>
                <a:gd name="T81" fmla="*/ 67 h 744"/>
                <a:gd name="T82" fmla="*/ 315 w 553"/>
                <a:gd name="T83" fmla="*/ 57 h 744"/>
                <a:gd name="T84" fmla="*/ 361 w 553"/>
                <a:gd name="T85" fmla="*/ 32 h 744"/>
                <a:gd name="T86" fmla="*/ 379 w 553"/>
                <a:gd name="T87" fmla="*/ 28 h 744"/>
                <a:gd name="T88" fmla="*/ 386 w 553"/>
                <a:gd name="T89" fmla="*/ 39 h 744"/>
                <a:gd name="T90" fmla="*/ 411 w 553"/>
                <a:gd name="T91" fmla="*/ 36 h 744"/>
                <a:gd name="T92" fmla="*/ 446 w 553"/>
                <a:gd name="T93" fmla="*/ 28 h 744"/>
                <a:gd name="T94" fmla="*/ 478 w 553"/>
                <a:gd name="T95" fmla="*/ 36 h 744"/>
                <a:gd name="T96" fmla="*/ 492 w 553"/>
                <a:gd name="T97" fmla="*/ 11 h 744"/>
                <a:gd name="T98" fmla="*/ 553 w 553"/>
                <a:gd name="T99" fmla="*/ 78 h 744"/>
                <a:gd name="T100" fmla="*/ 496 w 553"/>
                <a:gd name="T101" fmla="*/ 213 h 744"/>
                <a:gd name="T102" fmla="*/ 482 w 553"/>
                <a:gd name="T103" fmla="*/ 393 h 744"/>
                <a:gd name="T104" fmla="*/ 446 w 553"/>
                <a:gd name="T105" fmla="*/ 492 h 7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3"/>
                <a:gd name="T160" fmla="*/ 0 h 744"/>
                <a:gd name="T161" fmla="*/ 553 w 553"/>
                <a:gd name="T162" fmla="*/ 744 h 7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3" h="744">
                  <a:moveTo>
                    <a:pt x="485" y="531"/>
                  </a:moveTo>
                  <a:lnTo>
                    <a:pt x="485" y="542"/>
                  </a:lnTo>
                  <a:lnTo>
                    <a:pt x="464" y="535"/>
                  </a:lnTo>
                  <a:lnTo>
                    <a:pt x="457" y="531"/>
                  </a:lnTo>
                  <a:lnTo>
                    <a:pt x="428" y="531"/>
                  </a:lnTo>
                  <a:lnTo>
                    <a:pt x="421" y="539"/>
                  </a:lnTo>
                  <a:lnTo>
                    <a:pt x="418" y="539"/>
                  </a:lnTo>
                  <a:lnTo>
                    <a:pt x="411" y="531"/>
                  </a:lnTo>
                  <a:lnTo>
                    <a:pt x="400" y="531"/>
                  </a:lnTo>
                  <a:lnTo>
                    <a:pt x="393" y="521"/>
                  </a:lnTo>
                  <a:lnTo>
                    <a:pt x="379" y="521"/>
                  </a:lnTo>
                  <a:lnTo>
                    <a:pt x="372" y="517"/>
                  </a:lnTo>
                  <a:lnTo>
                    <a:pt x="358" y="517"/>
                  </a:lnTo>
                  <a:lnTo>
                    <a:pt x="351" y="510"/>
                  </a:lnTo>
                  <a:lnTo>
                    <a:pt x="319" y="531"/>
                  </a:lnTo>
                  <a:lnTo>
                    <a:pt x="319" y="546"/>
                  </a:lnTo>
                  <a:lnTo>
                    <a:pt x="308" y="546"/>
                  </a:lnTo>
                  <a:lnTo>
                    <a:pt x="304" y="539"/>
                  </a:lnTo>
                  <a:lnTo>
                    <a:pt x="294" y="542"/>
                  </a:lnTo>
                  <a:lnTo>
                    <a:pt x="290" y="602"/>
                  </a:lnTo>
                  <a:lnTo>
                    <a:pt x="312" y="606"/>
                  </a:lnTo>
                  <a:lnTo>
                    <a:pt x="322" y="616"/>
                  </a:lnTo>
                  <a:lnTo>
                    <a:pt x="319" y="634"/>
                  </a:lnTo>
                  <a:lnTo>
                    <a:pt x="326" y="638"/>
                  </a:lnTo>
                  <a:lnTo>
                    <a:pt x="322" y="638"/>
                  </a:lnTo>
                  <a:lnTo>
                    <a:pt x="312" y="648"/>
                  </a:lnTo>
                  <a:lnTo>
                    <a:pt x="301" y="652"/>
                  </a:lnTo>
                  <a:lnTo>
                    <a:pt x="297" y="659"/>
                  </a:lnTo>
                  <a:lnTo>
                    <a:pt x="294" y="666"/>
                  </a:lnTo>
                  <a:lnTo>
                    <a:pt x="287" y="670"/>
                  </a:lnTo>
                  <a:lnTo>
                    <a:pt x="290" y="680"/>
                  </a:lnTo>
                  <a:lnTo>
                    <a:pt x="297" y="691"/>
                  </a:lnTo>
                  <a:lnTo>
                    <a:pt x="301" y="709"/>
                  </a:lnTo>
                  <a:lnTo>
                    <a:pt x="301" y="716"/>
                  </a:lnTo>
                  <a:lnTo>
                    <a:pt x="308" y="723"/>
                  </a:lnTo>
                  <a:lnTo>
                    <a:pt x="312" y="726"/>
                  </a:lnTo>
                  <a:lnTo>
                    <a:pt x="315" y="730"/>
                  </a:lnTo>
                  <a:lnTo>
                    <a:pt x="312" y="740"/>
                  </a:lnTo>
                  <a:lnTo>
                    <a:pt x="304" y="744"/>
                  </a:lnTo>
                  <a:lnTo>
                    <a:pt x="283" y="733"/>
                  </a:lnTo>
                  <a:lnTo>
                    <a:pt x="276" y="726"/>
                  </a:lnTo>
                  <a:lnTo>
                    <a:pt x="273" y="726"/>
                  </a:lnTo>
                  <a:lnTo>
                    <a:pt x="251" y="712"/>
                  </a:lnTo>
                  <a:lnTo>
                    <a:pt x="234" y="705"/>
                  </a:lnTo>
                  <a:lnTo>
                    <a:pt x="227" y="705"/>
                  </a:lnTo>
                  <a:lnTo>
                    <a:pt x="202" y="701"/>
                  </a:lnTo>
                  <a:lnTo>
                    <a:pt x="184" y="698"/>
                  </a:lnTo>
                  <a:lnTo>
                    <a:pt x="177" y="691"/>
                  </a:lnTo>
                  <a:lnTo>
                    <a:pt x="163" y="677"/>
                  </a:lnTo>
                  <a:lnTo>
                    <a:pt x="156" y="677"/>
                  </a:lnTo>
                  <a:lnTo>
                    <a:pt x="149" y="670"/>
                  </a:lnTo>
                  <a:lnTo>
                    <a:pt x="145" y="670"/>
                  </a:lnTo>
                  <a:lnTo>
                    <a:pt x="141" y="662"/>
                  </a:lnTo>
                  <a:lnTo>
                    <a:pt x="141" y="659"/>
                  </a:lnTo>
                  <a:lnTo>
                    <a:pt x="149" y="659"/>
                  </a:lnTo>
                  <a:lnTo>
                    <a:pt x="149" y="655"/>
                  </a:lnTo>
                  <a:lnTo>
                    <a:pt x="159" y="645"/>
                  </a:lnTo>
                  <a:lnTo>
                    <a:pt x="159" y="641"/>
                  </a:lnTo>
                  <a:lnTo>
                    <a:pt x="156" y="634"/>
                  </a:lnTo>
                  <a:lnTo>
                    <a:pt x="170" y="627"/>
                  </a:lnTo>
                  <a:lnTo>
                    <a:pt x="166" y="624"/>
                  </a:lnTo>
                  <a:lnTo>
                    <a:pt x="152" y="627"/>
                  </a:lnTo>
                  <a:lnTo>
                    <a:pt x="159" y="613"/>
                  </a:lnTo>
                  <a:lnTo>
                    <a:pt x="170" y="602"/>
                  </a:lnTo>
                  <a:lnTo>
                    <a:pt x="177" y="602"/>
                  </a:lnTo>
                  <a:lnTo>
                    <a:pt x="180" y="585"/>
                  </a:lnTo>
                  <a:lnTo>
                    <a:pt x="188" y="574"/>
                  </a:lnTo>
                  <a:lnTo>
                    <a:pt x="173" y="563"/>
                  </a:lnTo>
                  <a:lnTo>
                    <a:pt x="166" y="553"/>
                  </a:lnTo>
                  <a:lnTo>
                    <a:pt x="156" y="553"/>
                  </a:lnTo>
                  <a:lnTo>
                    <a:pt x="145" y="546"/>
                  </a:lnTo>
                  <a:lnTo>
                    <a:pt x="120" y="546"/>
                  </a:lnTo>
                  <a:lnTo>
                    <a:pt x="113" y="539"/>
                  </a:lnTo>
                  <a:lnTo>
                    <a:pt x="113" y="531"/>
                  </a:lnTo>
                  <a:lnTo>
                    <a:pt x="103" y="528"/>
                  </a:lnTo>
                  <a:lnTo>
                    <a:pt x="95" y="503"/>
                  </a:lnTo>
                  <a:lnTo>
                    <a:pt x="78" y="500"/>
                  </a:lnTo>
                  <a:lnTo>
                    <a:pt x="67" y="507"/>
                  </a:lnTo>
                  <a:lnTo>
                    <a:pt x="64" y="496"/>
                  </a:lnTo>
                  <a:lnTo>
                    <a:pt x="56" y="489"/>
                  </a:lnTo>
                  <a:lnTo>
                    <a:pt x="53" y="478"/>
                  </a:lnTo>
                  <a:lnTo>
                    <a:pt x="60" y="478"/>
                  </a:lnTo>
                  <a:lnTo>
                    <a:pt x="67" y="485"/>
                  </a:lnTo>
                  <a:lnTo>
                    <a:pt x="74" y="485"/>
                  </a:lnTo>
                  <a:lnTo>
                    <a:pt x="78" y="475"/>
                  </a:lnTo>
                  <a:lnTo>
                    <a:pt x="60" y="461"/>
                  </a:lnTo>
                  <a:lnTo>
                    <a:pt x="53" y="446"/>
                  </a:lnTo>
                  <a:lnTo>
                    <a:pt x="53" y="422"/>
                  </a:lnTo>
                  <a:lnTo>
                    <a:pt x="46" y="415"/>
                  </a:lnTo>
                  <a:lnTo>
                    <a:pt x="35" y="411"/>
                  </a:lnTo>
                  <a:lnTo>
                    <a:pt x="28" y="415"/>
                  </a:lnTo>
                  <a:lnTo>
                    <a:pt x="21" y="407"/>
                  </a:lnTo>
                  <a:lnTo>
                    <a:pt x="10" y="407"/>
                  </a:lnTo>
                  <a:lnTo>
                    <a:pt x="10" y="386"/>
                  </a:lnTo>
                  <a:lnTo>
                    <a:pt x="7" y="379"/>
                  </a:lnTo>
                  <a:lnTo>
                    <a:pt x="7" y="361"/>
                  </a:lnTo>
                  <a:lnTo>
                    <a:pt x="7" y="351"/>
                  </a:lnTo>
                  <a:lnTo>
                    <a:pt x="0" y="337"/>
                  </a:lnTo>
                  <a:lnTo>
                    <a:pt x="7" y="315"/>
                  </a:lnTo>
                  <a:lnTo>
                    <a:pt x="14" y="308"/>
                  </a:lnTo>
                  <a:lnTo>
                    <a:pt x="14" y="301"/>
                  </a:lnTo>
                  <a:lnTo>
                    <a:pt x="21" y="301"/>
                  </a:lnTo>
                  <a:lnTo>
                    <a:pt x="25" y="298"/>
                  </a:lnTo>
                  <a:lnTo>
                    <a:pt x="39" y="301"/>
                  </a:lnTo>
                  <a:lnTo>
                    <a:pt x="42" y="291"/>
                  </a:lnTo>
                  <a:lnTo>
                    <a:pt x="35" y="291"/>
                  </a:lnTo>
                  <a:lnTo>
                    <a:pt x="25" y="291"/>
                  </a:lnTo>
                  <a:lnTo>
                    <a:pt x="17" y="287"/>
                  </a:lnTo>
                  <a:lnTo>
                    <a:pt x="17" y="276"/>
                  </a:lnTo>
                  <a:lnTo>
                    <a:pt x="21" y="259"/>
                  </a:lnTo>
                  <a:lnTo>
                    <a:pt x="39" y="237"/>
                  </a:lnTo>
                  <a:lnTo>
                    <a:pt x="64" y="206"/>
                  </a:lnTo>
                  <a:lnTo>
                    <a:pt x="53" y="191"/>
                  </a:lnTo>
                  <a:lnTo>
                    <a:pt x="42" y="188"/>
                  </a:lnTo>
                  <a:lnTo>
                    <a:pt x="39" y="177"/>
                  </a:lnTo>
                  <a:lnTo>
                    <a:pt x="46" y="170"/>
                  </a:lnTo>
                  <a:lnTo>
                    <a:pt x="46" y="160"/>
                  </a:lnTo>
                  <a:lnTo>
                    <a:pt x="39" y="149"/>
                  </a:lnTo>
                  <a:lnTo>
                    <a:pt x="42" y="142"/>
                  </a:lnTo>
                  <a:lnTo>
                    <a:pt x="35" y="135"/>
                  </a:lnTo>
                  <a:lnTo>
                    <a:pt x="39" y="121"/>
                  </a:lnTo>
                  <a:lnTo>
                    <a:pt x="39" y="110"/>
                  </a:lnTo>
                  <a:lnTo>
                    <a:pt x="39" y="92"/>
                  </a:lnTo>
                  <a:lnTo>
                    <a:pt x="25" y="71"/>
                  </a:lnTo>
                  <a:lnTo>
                    <a:pt x="35" y="57"/>
                  </a:lnTo>
                  <a:lnTo>
                    <a:pt x="28" y="46"/>
                  </a:lnTo>
                  <a:lnTo>
                    <a:pt x="17" y="39"/>
                  </a:lnTo>
                  <a:lnTo>
                    <a:pt x="17" y="28"/>
                  </a:lnTo>
                  <a:lnTo>
                    <a:pt x="25" y="18"/>
                  </a:lnTo>
                  <a:lnTo>
                    <a:pt x="32" y="14"/>
                  </a:lnTo>
                  <a:lnTo>
                    <a:pt x="35" y="11"/>
                  </a:lnTo>
                  <a:lnTo>
                    <a:pt x="53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1" y="4"/>
                  </a:lnTo>
                  <a:lnTo>
                    <a:pt x="8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85" y="14"/>
                  </a:lnTo>
                  <a:lnTo>
                    <a:pt x="92" y="18"/>
                  </a:lnTo>
                  <a:lnTo>
                    <a:pt x="106" y="14"/>
                  </a:lnTo>
                  <a:lnTo>
                    <a:pt x="127" y="21"/>
                  </a:lnTo>
                  <a:lnTo>
                    <a:pt x="149" y="32"/>
                  </a:lnTo>
                  <a:lnTo>
                    <a:pt x="166" y="39"/>
                  </a:lnTo>
                  <a:lnTo>
                    <a:pt x="177" y="43"/>
                  </a:lnTo>
                  <a:lnTo>
                    <a:pt x="180" y="46"/>
                  </a:lnTo>
                  <a:lnTo>
                    <a:pt x="188" y="46"/>
                  </a:lnTo>
                  <a:lnTo>
                    <a:pt x="198" y="50"/>
                  </a:lnTo>
                  <a:lnTo>
                    <a:pt x="202" y="57"/>
                  </a:lnTo>
                  <a:lnTo>
                    <a:pt x="202" y="74"/>
                  </a:lnTo>
                  <a:lnTo>
                    <a:pt x="173" y="96"/>
                  </a:lnTo>
                  <a:lnTo>
                    <a:pt x="156" y="96"/>
                  </a:lnTo>
                  <a:lnTo>
                    <a:pt x="134" y="89"/>
                  </a:lnTo>
                  <a:lnTo>
                    <a:pt x="113" y="82"/>
                  </a:lnTo>
                  <a:lnTo>
                    <a:pt x="99" y="74"/>
                  </a:lnTo>
                  <a:lnTo>
                    <a:pt x="92" y="74"/>
                  </a:lnTo>
                  <a:lnTo>
                    <a:pt x="71" y="64"/>
                  </a:lnTo>
                  <a:lnTo>
                    <a:pt x="71" y="71"/>
                  </a:lnTo>
                  <a:lnTo>
                    <a:pt x="92" y="85"/>
                  </a:lnTo>
                  <a:lnTo>
                    <a:pt x="106" y="103"/>
                  </a:lnTo>
                  <a:lnTo>
                    <a:pt x="110" y="113"/>
                  </a:lnTo>
                  <a:lnTo>
                    <a:pt x="103" y="124"/>
                  </a:lnTo>
                  <a:lnTo>
                    <a:pt x="110" y="135"/>
                  </a:lnTo>
                  <a:lnTo>
                    <a:pt x="106" y="152"/>
                  </a:lnTo>
                  <a:lnTo>
                    <a:pt x="110" y="160"/>
                  </a:lnTo>
                  <a:lnTo>
                    <a:pt x="120" y="156"/>
                  </a:lnTo>
                  <a:lnTo>
                    <a:pt x="134" y="174"/>
                  </a:lnTo>
                  <a:lnTo>
                    <a:pt x="152" y="170"/>
                  </a:lnTo>
                  <a:lnTo>
                    <a:pt x="156" y="163"/>
                  </a:lnTo>
                  <a:lnTo>
                    <a:pt x="149" y="160"/>
                  </a:lnTo>
                  <a:lnTo>
                    <a:pt x="145" y="156"/>
                  </a:lnTo>
                  <a:lnTo>
                    <a:pt x="134" y="142"/>
                  </a:lnTo>
                  <a:lnTo>
                    <a:pt x="138" y="128"/>
                  </a:lnTo>
                  <a:lnTo>
                    <a:pt x="145" y="131"/>
                  </a:lnTo>
                  <a:lnTo>
                    <a:pt x="149" y="138"/>
                  </a:lnTo>
                  <a:lnTo>
                    <a:pt x="170" y="149"/>
                  </a:lnTo>
                  <a:lnTo>
                    <a:pt x="188" y="145"/>
                  </a:lnTo>
                  <a:lnTo>
                    <a:pt x="191" y="138"/>
                  </a:lnTo>
                  <a:lnTo>
                    <a:pt x="180" y="113"/>
                  </a:lnTo>
                  <a:lnTo>
                    <a:pt x="198" y="99"/>
                  </a:lnTo>
                  <a:lnTo>
                    <a:pt x="212" y="92"/>
                  </a:lnTo>
                  <a:lnTo>
                    <a:pt x="212" y="82"/>
                  </a:lnTo>
                  <a:lnTo>
                    <a:pt x="227" y="82"/>
                  </a:lnTo>
                  <a:lnTo>
                    <a:pt x="244" y="92"/>
                  </a:lnTo>
                  <a:lnTo>
                    <a:pt x="251" y="71"/>
                  </a:lnTo>
                  <a:lnTo>
                    <a:pt x="241" y="64"/>
                  </a:lnTo>
                  <a:lnTo>
                    <a:pt x="241" y="60"/>
                  </a:lnTo>
                  <a:lnTo>
                    <a:pt x="248" y="57"/>
                  </a:lnTo>
                  <a:lnTo>
                    <a:pt x="248" y="43"/>
                  </a:lnTo>
                  <a:lnTo>
                    <a:pt x="241" y="39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41" y="28"/>
                  </a:lnTo>
                  <a:lnTo>
                    <a:pt x="258" y="32"/>
                  </a:lnTo>
                  <a:lnTo>
                    <a:pt x="276" y="39"/>
                  </a:lnTo>
                  <a:lnTo>
                    <a:pt x="287" y="50"/>
                  </a:lnTo>
                  <a:lnTo>
                    <a:pt x="266" y="53"/>
                  </a:lnTo>
                  <a:lnTo>
                    <a:pt x="266" y="57"/>
                  </a:lnTo>
                  <a:lnTo>
                    <a:pt x="258" y="60"/>
                  </a:lnTo>
                  <a:lnTo>
                    <a:pt x="269" y="64"/>
                  </a:lnTo>
                  <a:lnTo>
                    <a:pt x="269" y="67"/>
                  </a:lnTo>
                  <a:lnTo>
                    <a:pt x="287" y="74"/>
                  </a:lnTo>
                  <a:lnTo>
                    <a:pt x="301" y="67"/>
                  </a:lnTo>
                  <a:lnTo>
                    <a:pt x="301" y="60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12" y="57"/>
                  </a:lnTo>
                  <a:lnTo>
                    <a:pt x="315" y="57"/>
                  </a:lnTo>
                  <a:lnTo>
                    <a:pt x="315" y="50"/>
                  </a:lnTo>
                  <a:lnTo>
                    <a:pt x="326" y="50"/>
                  </a:lnTo>
                  <a:lnTo>
                    <a:pt x="336" y="43"/>
                  </a:lnTo>
                  <a:lnTo>
                    <a:pt x="343" y="36"/>
                  </a:lnTo>
                  <a:lnTo>
                    <a:pt x="361" y="32"/>
                  </a:lnTo>
                  <a:lnTo>
                    <a:pt x="365" y="36"/>
                  </a:lnTo>
                  <a:lnTo>
                    <a:pt x="365" y="39"/>
                  </a:lnTo>
                  <a:lnTo>
                    <a:pt x="372" y="36"/>
                  </a:lnTo>
                  <a:lnTo>
                    <a:pt x="372" y="32"/>
                  </a:lnTo>
                  <a:lnTo>
                    <a:pt x="379" y="28"/>
                  </a:lnTo>
                  <a:lnTo>
                    <a:pt x="386" y="25"/>
                  </a:lnTo>
                  <a:lnTo>
                    <a:pt x="397" y="25"/>
                  </a:lnTo>
                  <a:lnTo>
                    <a:pt x="393" y="28"/>
                  </a:lnTo>
                  <a:lnTo>
                    <a:pt x="397" y="36"/>
                  </a:lnTo>
                  <a:lnTo>
                    <a:pt x="386" y="39"/>
                  </a:lnTo>
                  <a:lnTo>
                    <a:pt x="390" y="43"/>
                  </a:lnTo>
                  <a:lnTo>
                    <a:pt x="400" y="39"/>
                  </a:lnTo>
                  <a:lnTo>
                    <a:pt x="404" y="43"/>
                  </a:lnTo>
                  <a:lnTo>
                    <a:pt x="411" y="43"/>
                  </a:lnTo>
                  <a:lnTo>
                    <a:pt x="411" y="36"/>
                  </a:lnTo>
                  <a:lnTo>
                    <a:pt x="418" y="32"/>
                  </a:lnTo>
                  <a:lnTo>
                    <a:pt x="425" y="32"/>
                  </a:lnTo>
                  <a:lnTo>
                    <a:pt x="428" y="36"/>
                  </a:lnTo>
                  <a:lnTo>
                    <a:pt x="439" y="36"/>
                  </a:lnTo>
                  <a:lnTo>
                    <a:pt x="446" y="28"/>
                  </a:lnTo>
                  <a:lnTo>
                    <a:pt x="457" y="28"/>
                  </a:lnTo>
                  <a:lnTo>
                    <a:pt x="464" y="21"/>
                  </a:lnTo>
                  <a:lnTo>
                    <a:pt x="471" y="25"/>
                  </a:lnTo>
                  <a:lnTo>
                    <a:pt x="471" y="36"/>
                  </a:lnTo>
                  <a:lnTo>
                    <a:pt x="478" y="36"/>
                  </a:lnTo>
                  <a:lnTo>
                    <a:pt x="485" y="36"/>
                  </a:lnTo>
                  <a:lnTo>
                    <a:pt x="482" y="28"/>
                  </a:lnTo>
                  <a:lnTo>
                    <a:pt x="496" y="28"/>
                  </a:lnTo>
                  <a:lnTo>
                    <a:pt x="496" y="14"/>
                  </a:lnTo>
                  <a:lnTo>
                    <a:pt x="492" y="11"/>
                  </a:lnTo>
                  <a:lnTo>
                    <a:pt x="503" y="4"/>
                  </a:lnTo>
                  <a:lnTo>
                    <a:pt x="542" y="7"/>
                  </a:lnTo>
                  <a:lnTo>
                    <a:pt x="553" y="28"/>
                  </a:lnTo>
                  <a:lnTo>
                    <a:pt x="542" y="36"/>
                  </a:lnTo>
                  <a:lnTo>
                    <a:pt x="553" y="78"/>
                  </a:lnTo>
                  <a:lnTo>
                    <a:pt x="549" y="92"/>
                  </a:lnTo>
                  <a:lnTo>
                    <a:pt x="538" y="99"/>
                  </a:lnTo>
                  <a:lnTo>
                    <a:pt x="492" y="149"/>
                  </a:lnTo>
                  <a:lnTo>
                    <a:pt x="489" y="198"/>
                  </a:lnTo>
                  <a:lnTo>
                    <a:pt x="496" y="213"/>
                  </a:lnTo>
                  <a:lnTo>
                    <a:pt x="485" y="252"/>
                  </a:lnTo>
                  <a:lnTo>
                    <a:pt x="482" y="305"/>
                  </a:lnTo>
                  <a:lnTo>
                    <a:pt x="485" y="333"/>
                  </a:lnTo>
                  <a:lnTo>
                    <a:pt x="485" y="368"/>
                  </a:lnTo>
                  <a:lnTo>
                    <a:pt x="482" y="393"/>
                  </a:lnTo>
                  <a:lnTo>
                    <a:pt x="467" y="400"/>
                  </a:lnTo>
                  <a:lnTo>
                    <a:pt x="460" y="418"/>
                  </a:lnTo>
                  <a:lnTo>
                    <a:pt x="471" y="429"/>
                  </a:lnTo>
                  <a:lnTo>
                    <a:pt x="450" y="475"/>
                  </a:lnTo>
                  <a:lnTo>
                    <a:pt x="446" y="492"/>
                  </a:lnTo>
                  <a:lnTo>
                    <a:pt x="471" y="517"/>
                  </a:lnTo>
                  <a:lnTo>
                    <a:pt x="485" y="531"/>
                  </a:lnTo>
                  <a:close/>
                </a:path>
              </a:pathLst>
            </a:custGeom>
            <a:grpFill/>
            <a:ln w="3175">
              <a:solidFill>
                <a:sysClr val="windowText" lastClr="000000">
                  <a:lumMod val="75000"/>
                  <a:lumOff val="25000"/>
                </a:sysClr>
              </a:solidFill>
              <a:round/>
            </a:ln>
            <a:effectLst/>
          </p:spPr>
          <p:txBody>
            <a:bodyPr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GB" sz="1300" kern="0">
                <a:solidFill>
                  <a:prstClr val="black"/>
                </a:solidFill>
                <a:effectLst/>
                <a:latin typeface="+mj-lt"/>
              </a:endParaRPr>
            </a:p>
          </p:txBody>
        </p:sp>
      </p:grpSp>
      <p:cxnSp>
        <p:nvCxnSpPr>
          <p:cNvPr id="44" name="Straight Connector 426"/>
          <p:cNvCxnSpPr>
            <a:cxnSpLocks noChangeShapeType="1"/>
            <a:endCxn id="51" idx="1"/>
          </p:cNvCxnSpPr>
          <p:nvPr/>
        </p:nvCxnSpPr>
        <p:spPr>
          <a:xfrm flipV="1">
            <a:off x="270737" y="1346875"/>
            <a:ext cx="3369619" cy="2082125"/>
          </a:xfrm>
          <a:prstGeom prst="line">
            <a:avLst/>
          </a:prstGeom>
          <a:noFill/>
          <a:ln w="3175" algn="ctr">
            <a:solidFill>
              <a:srgbClr val="404040"/>
            </a:solidFill>
            <a:prstDash val="sysDot"/>
            <a:round/>
          </a:ln>
          <a:effectLst/>
        </p:spPr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959" y="2706672"/>
            <a:ext cx="4283642" cy="18438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8" name="Picture 43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9465" y="2896274"/>
            <a:ext cx="174088" cy="11533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</p:spPr>
      </p:pic>
      <p:sp>
        <p:nvSpPr>
          <p:cNvPr id="49" name="TextBox 241"/>
          <p:cNvSpPr txBox="1">
            <a:spLocks noChangeArrowheads="1"/>
          </p:cNvSpPr>
          <p:nvPr/>
        </p:nvSpPr>
        <p:spPr>
          <a:xfrm>
            <a:off x="585202" y="3313531"/>
            <a:ext cx="1990516" cy="4783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6408" tIns="33204" rIns="66408" bIns="33204">
            <a:spAutoFit/>
          </a:bodyPr>
          <a:lstStyle/>
          <a:p>
            <a:pPr rtl="0"/>
            <a:r>
              <a:rPr lang="en-US" sz="900" b="1" i="0" u="none" strike="noStrike" smtId="4294967295">
                <a:solidFill>
                  <a:srgbClr val="003082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Chukotka </a:t>
            </a:r>
          </a:p>
          <a:p>
            <a:pPr rtl="0"/>
            <a:r>
              <a:rPr lang="en-US" sz="900" b="1" i="0" u="none" strike="noStrike" smtId="4294967295">
                <a:solidFill>
                  <a:srgbClr val="003082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Autonomous </a:t>
            </a:r>
          </a:p>
          <a:p>
            <a:pPr rtl="0"/>
            <a:r>
              <a:rPr lang="en-US" sz="900" b="1" i="0" u="none" strike="noStrike" smtId="4294967295">
                <a:solidFill>
                  <a:srgbClr val="003082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Region</a:t>
            </a:r>
          </a:p>
        </p:txBody>
      </p:sp>
      <p:sp>
        <p:nvSpPr>
          <p:cNvPr id="50" name="Rectangle 312"/>
          <p:cNvSpPr/>
          <p:nvPr/>
        </p:nvSpPr>
        <p:spPr>
          <a:xfrm>
            <a:off x="3074139" y="1235869"/>
            <a:ext cx="156797" cy="2500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white"/>
              </a:solidFill>
              <a:effectLst/>
              <a:latin typeface="+mj-lt"/>
            </a:endParaRPr>
          </a:p>
        </p:txBody>
      </p:sp>
      <p:sp>
        <p:nvSpPr>
          <p:cNvPr id="51" name="Rectangle 315"/>
          <p:cNvSpPr/>
          <p:nvPr/>
        </p:nvSpPr>
        <p:spPr>
          <a:xfrm>
            <a:off x="3640356" y="1151869"/>
            <a:ext cx="568569" cy="390014"/>
          </a:xfrm>
          <a:prstGeom prst="rect">
            <a:avLst/>
          </a:prstGeom>
          <a:noFill/>
          <a:ln w="19050" cap="flat" cmpd="sng" algn="ctr">
            <a:solidFill>
              <a:srgbClr val="003082"/>
            </a:solidFill>
            <a:prstDash val="solid"/>
          </a:ln>
          <a:effectLst/>
        </p:spPr>
        <p:txBody>
          <a:bodyPr lIns="66408" tIns="33204" rIns="66408" bIns="33204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sz="1300" kern="0">
              <a:solidFill>
                <a:prstClr val="white"/>
              </a:solidFill>
              <a:effectLst/>
              <a:latin typeface="+mj-lt"/>
            </a:endParaRPr>
          </a:p>
        </p:txBody>
      </p:sp>
      <p:sp>
        <p:nvSpPr>
          <p:cNvPr id="52" name="TextBox 316"/>
          <p:cNvSpPr txBox="1">
            <a:spLocks noChangeArrowheads="1"/>
          </p:cNvSpPr>
          <p:nvPr/>
        </p:nvSpPr>
        <p:spPr>
          <a:xfrm>
            <a:off x="2821104" y="1868288"/>
            <a:ext cx="1424312" cy="1885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6408" tIns="33204" rIns="66408" bIns="33204">
            <a:spAutoFit/>
          </a:bodyPr>
          <a:lstStyle/>
          <a:p>
            <a:pPr algn="r" rtl="0"/>
            <a:r>
              <a:rPr lang="en-US" sz="800" b="1" i="0" u="none" strike="noStrike" smtId="4294967295">
                <a:solidFill>
                  <a:srgbClr val="003082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Far East</a:t>
            </a:r>
          </a:p>
        </p:txBody>
      </p:sp>
      <p:cxnSp>
        <p:nvCxnSpPr>
          <p:cNvPr id="54" name="Straight Connector 427"/>
          <p:cNvCxnSpPr>
            <a:cxnSpLocks noChangeShapeType="1"/>
          </p:cNvCxnSpPr>
          <p:nvPr/>
        </p:nvCxnSpPr>
        <p:spPr>
          <a:xfrm flipH="1" flipV="1">
            <a:off x="4224705" y="1181696"/>
            <a:ext cx="170767" cy="1761360"/>
          </a:xfrm>
          <a:prstGeom prst="line">
            <a:avLst/>
          </a:prstGeom>
          <a:noFill/>
          <a:ln w="3175" algn="ctr">
            <a:solidFill>
              <a:srgbClr val="404040"/>
            </a:solidFill>
            <a:prstDash val="sysDot"/>
            <a:round/>
          </a:ln>
          <a:effectLst/>
        </p:spPr>
      </p:cxnSp>
      <p:sp>
        <p:nvSpPr>
          <p:cNvPr id="55" name="TextBox 325"/>
          <p:cNvSpPr txBox="1">
            <a:spLocks noChangeArrowheads="1"/>
          </p:cNvSpPr>
          <p:nvPr/>
        </p:nvSpPr>
        <p:spPr>
          <a:xfrm>
            <a:off x="1003789" y="1390615"/>
            <a:ext cx="1873168" cy="2037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6408" tIns="33204" rIns="66408" bIns="33204">
            <a:spAutoFit/>
          </a:bodyPr>
          <a:lstStyle/>
          <a:p>
            <a:pPr algn="ctr" rtl="0"/>
            <a:r>
              <a:rPr lang="en-US" sz="900" b="1" i="0" u="none" strike="noStrike" smtId="4294967295">
                <a:solidFill>
                  <a:srgbClr val="003082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Russian Federation</a:t>
            </a:r>
          </a:p>
        </p:txBody>
      </p:sp>
      <p:sp>
        <p:nvSpPr>
          <p:cNvPr id="56" name="TextBox 157"/>
          <p:cNvSpPr txBox="1">
            <a:spLocks noChangeArrowheads="1"/>
          </p:cNvSpPr>
          <p:nvPr/>
        </p:nvSpPr>
        <p:spPr>
          <a:xfrm>
            <a:off x="2344142" y="2953941"/>
            <a:ext cx="469392" cy="1427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6408" tIns="33204" rIns="66408" bIns="33204">
            <a:spAutoFit/>
          </a:bodyPr>
          <a:lstStyle/>
          <a:p>
            <a:pPr algn="ctr" rtl="0"/>
            <a:r>
              <a:rPr lang="en-US" sz="5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Tahoma"/>
              </a:rPr>
              <a:t>240 km</a:t>
            </a:r>
          </a:p>
        </p:txBody>
      </p:sp>
      <p:sp>
        <p:nvSpPr>
          <p:cNvPr id="57" name="TextBox 227"/>
          <p:cNvSpPr txBox="1">
            <a:spLocks noChangeArrowheads="1"/>
          </p:cNvSpPr>
          <p:nvPr/>
        </p:nvSpPr>
        <p:spPr>
          <a:xfrm>
            <a:off x="2865684" y="3682603"/>
            <a:ext cx="611676" cy="15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6408" tIns="33204" rIns="66408" bIns="33204">
            <a:spAutoFit/>
          </a:bodyPr>
          <a:lstStyle/>
          <a:p>
            <a:pPr algn="ctr" rtl="0"/>
            <a:r>
              <a:rPr lang="en-US" sz="6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Anadyr</a:t>
            </a:r>
          </a:p>
        </p:txBody>
      </p:sp>
      <p:pic>
        <p:nvPicPr>
          <p:cNvPr id="58" name="Picture 43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2528" y="3750113"/>
            <a:ext cx="155111" cy="10120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</p:spPr>
      </p:pic>
      <p:sp>
        <p:nvSpPr>
          <p:cNvPr id="61" name="Oval 317"/>
          <p:cNvSpPr/>
          <p:nvPr/>
        </p:nvSpPr>
        <p:spPr>
          <a:xfrm flipH="1">
            <a:off x="3841069" y="1387134"/>
            <a:ext cx="53024" cy="51118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200" kern="0">
              <a:solidFill>
                <a:prstClr val="white"/>
              </a:solidFill>
              <a:effectLst/>
              <a:latin typeface="+mj-lt"/>
            </a:endParaRPr>
          </a:p>
        </p:txBody>
      </p:sp>
      <p:cxnSp>
        <p:nvCxnSpPr>
          <p:cNvPr id="65" name="Straight Connector 451"/>
          <p:cNvCxnSpPr>
            <a:cxnSpLocks noChangeShapeType="1"/>
          </p:cNvCxnSpPr>
          <p:nvPr/>
        </p:nvCxnSpPr>
        <p:spPr>
          <a:xfrm>
            <a:off x="2892286" y="860750"/>
            <a:ext cx="1327638" cy="0"/>
          </a:xfrm>
          <a:prstGeom prst="line">
            <a:avLst/>
          </a:prstGeom>
          <a:noFill/>
          <a:ln w="19050" algn="ctr">
            <a:solidFill>
              <a:srgbClr val="003082"/>
            </a:solidFill>
            <a:round/>
          </a:ln>
          <a:effectLst/>
        </p:spPr>
      </p:cxnSp>
      <p:cxnSp>
        <p:nvCxnSpPr>
          <p:cNvPr id="66" name="Straight Connector 452"/>
          <p:cNvCxnSpPr>
            <a:cxnSpLocks noChangeShapeType="1"/>
          </p:cNvCxnSpPr>
          <p:nvPr/>
        </p:nvCxnSpPr>
        <p:spPr>
          <a:xfrm>
            <a:off x="2899613" y="860750"/>
            <a:ext cx="0" cy="1219194"/>
          </a:xfrm>
          <a:prstGeom prst="line">
            <a:avLst/>
          </a:prstGeom>
          <a:noFill/>
          <a:ln w="19050" algn="ctr">
            <a:solidFill>
              <a:srgbClr val="003082"/>
            </a:solidFill>
            <a:round/>
          </a:ln>
          <a:effectLst/>
        </p:spPr>
      </p:cxnSp>
      <p:cxnSp>
        <p:nvCxnSpPr>
          <p:cNvPr id="67" name="Straight Connector 453"/>
          <p:cNvCxnSpPr>
            <a:cxnSpLocks noChangeShapeType="1"/>
          </p:cNvCxnSpPr>
          <p:nvPr/>
        </p:nvCxnSpPr>
        <p:spPr>
          <a:xfrm flipH="1">
            <a:off x="2896088" y="2073318"/>
            <a:ext cx="1320311" cy="0"/>
          </a:xfrm>
          <a:prstGeom prst="line">
            <a:avLst/>
          </a:prstGeom>
          <a:noFill/>
          <a:ln w="19050" algn="ctr">
            <a:solidFill>
              <a:srgbClr val="003082"/>
            </a:solidFill>
            <a:round/>
          </a:ln>
          <a:effectLst/>
        </p:spPr>
      </p:cxnSp>
      <p:cxnSp>
        <p:nvCxnSpPr>
          <p:cNvPr id="68" name="Straight Connector 454"/>
          <p:cNvCxnSpPr>
            <a:cxnSpLocks noChangeShapeType="1"/>
          </p:cNvCxnSpPr>
          <p:nvPr/>
        </p:nvCxnSpPr>
        <p:spPr>
          <a:xfrm flipH="1" flipV="1">
            <a:off x="4208926" y="860750"/>
            <a:ext cx="10998" cy="1219194"/>
          </a:xfrm>
          <a:prstGeom prst="line">
            <a:avLst/>
          </a:prstGeom>
          <a:noFill/>
          <a:ln w="19050" algn="ctr">
            <a:solidFill>
              <a:srgbClr val="003082"/>
            </a:solidFill>
            <a:round/>
          </a:ln>
          <a:effectLst/>
        </p:spPr>
      </p:cxnSp>
      <p:sp>
        <p:nvSpPr>
          <p:cNvPr id="74" name="Oval 132"/>
          <p:cNvSpPr>
            <a:spLocks noChangeArrowheads="1"/>
          </p:cNvSpPr>
          <p:nvPr/>
        </p:nvSpPr>
        <p:spPr>
          <a:xfrm rot="2403242">
            <a:off x="2498121" y="3852557"/>
            <a:ext cx="341435" cy="180975"/>
          </a:xfrm>
          <a:prstGeom prst="ellipse">
            <a:avLst/>
          </a:prstGeom>
          <a:noFill/>
          <a:ln w="19050" algn="ctr">
            <a:solidFill>
              <a:srgbClr val="DC241F"/>
            </a:solidFill>
            <a:prstDash val="dash"/>
            <a:round/>
          </a:ln>
          <a:effectLst/>
        </p:spPr>
        <p:txBody>
          <a:bodyPr lIns="33204" tIns="33204" rIns="33204" bIns="33204" anchor="ctr"/>
          <a:lstStyle/>
          <a:p>
            <a:pPr algn="ctr" defTabSz="662905"/>
            <a:endParaRPr lang="ru-RU">
              <a:effectLst/>
            </a:endParaRPr>
          </a:p>
        </p:txBody>
      </p:sp>
      <p:sp>
        <p:nvSpPr>
          <p:cNvPr id="75" name="Flowchart: Connector 128"/>
          <p:cNvSpPr/>
          <p:nvPr/>
        </p:nvSpPr>
        <p:spPr>
          <a:xfrm>
            <a:off x="2634403" y="3885895"/>
            <a:ext cx="61546" cy="40481"/>
          </a:xfrm>
          <a:prstGeom prst="flowChartConnector">
            <a:avLst/>
          </a:prstGeom>
          <a:solidFill>
            <a:srgbClr val="DC241F"/>
          </a:solidFill>
          <a:ln w="3175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sz="1300" kern="0">
              <a:solidFill>
                <a:prstClr val="white"/>
              </a:solidFill>
              <a:effectLst/>
              <a:latin typeface="+mj-lt"/>
            </a:endParaRPr>
          </a:p>
        </p:txBody>
      </p:sp>
      <p:sp>
        <p:nvSpPr>
          <p:cNvPr id="76" name="Flowchart: Connector 128"/>
          <p:cNvSpPr/>
          <p:nvPr/>
        </p:nvSpPr>
        <p:spPr>
          <a:xfrm>
            <a:off x="2653452" y="3956142"/>
            <a:ext cx="92320" cy="50006"/>
          </a:xfrm>
          <a:prstGeom prst="flowChartConnector">
            <a:avLst/>
          </a:prstGeom>
          <a:solidFill>
            <a:srgbClr val="DC241F"/>
          </a:solidFill>
          <a:ln w="3175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sz="1300" kern="0">
              <a:solidFill>
                <a:prstClr val="white"/>
              </a:solidFill>
              <a:effectLst/>
              <a:latin typeface="+mj-lt"/>
            </a:endParaRPr>
          </a:p>
        </p:txBody>
      </p:sp>
      <p:cxnSp>
        <p:nvCxnSpPr>
          <p:cNvPr id="77" name="Straight Arrow Connector 440"/>
          <p:cNvCxnSpPr>
            <a:cxnSpLocks noChangeShapeType="1"/>
            <a:stCxn id="58" idx="2"/>
          </p:cNvCxnSpPr>
          <p:nvPr/>
        </p:nvCxnSpPr>
        <p:spPr>
          <a:xfrm flipH="1">
            <a:off x="2746784" y="3851317"/>
            <a:ext cx="153299" cy="93847"/>
          </a:xfrm>
          <a:prstGeom prst="straightConnector1">
            <a:avLst/>
          </a:prstGeom>
          <a:noFill/>
          <a:ln w="3175" algn="ctr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</p:cxnSp>
      <p:cxnSp>
        <p:nvCxnSpPr>
          <p:cNvPr id="20" name="Скругленная соединительная линия 19"/>
          <p:cNvCxnSpPr>
            <a:stCxn id="42" idx="52"/>
            <a:endCxn id="103" idx="37"/>
          </p:cNvCxnSpPr>
          <p:nvPr/>
        </p:nvCxnSpPr>
        <p:spPr>
          <a:xfrm flipH="1">
            <a:off x="3246248" y="1390615"/>
            <a:ext cx="720644" cy="367928"/>
          </a:xfrm>
          <a:prstGeom prst="curvedConnector3">
            <a:avLst>
              <a:gd name="adj1" fmla="val -65057"/>
            </a:avLst>
          </a:prstGeom>
          <a:ln w="15875">
            <a:solidFill>
              <a:srgbClr val="00FFCC"/>
            </a:solidFill>
            <a:prstDash val="dash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stCxn id="51" idx="2"/>
            <a:endCxn id="41" idx="21"/>
          </p:cNvCxnSpPr>
          <p:nvPr/>
        </p:nvCxnSpPr>
        <p:spPr>
          <a:xfrm rot="5400000">
            <a:off x="3064326" y="1368916"/>
            <a:ext cx="687348" cy="1033281"/>
          </a:xfrm>
          <a:prstGeom prst="curvedConnector2">
            <a:avLst/>
          </a:prstGeom>
          <a:ln w="15875">
            <a:solidFill>
              <a:srgbClr val="00FFCC"/>
            </a:solidFill>
            <a:prstDash val="dash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кругленная соединительная линия 92"/>
          <p:cNvCxnSpPr>
            <a:stCxn id="42" idx="51"/>
          </p:cNvCxnSpPr>
          <p:nvPr/>
        </p:nvCxnSpPr>
        <p:spPr>
          <a:xfrm flipH="1" flipV="1">
            <a:off x="1249591" y="1022230"/>
            <a:ext cx="2767915" cy="300707"/>
          </a:xfrm>
          <a:prstGeom prst="curvedConnector3">
            <a:avLst>
              <a:gd name="adj1" fmla="val -15109"/>
            </a:avLst>
          </a:prstGeom>
          <a:ln w="15875">
            <a:solidFill>
              <a:srgbClr val="00FFCC"/>
            </a:solidFill>
            <a:prstDash val="dash"/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224"/>
          <p:cNvSpPr txBox="1">
            <a:spLocks noChangeArrowheads="1"/>
          </p:cNvSpPr>
          <p:nvPr/>
        </p:nvSpPr>
        <p:spPr>
          <a:xfrm>
            <a:off x="1267900" y="2742321"/>
            <a:ext cx="459124" cy="158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6408" tIns="33204" rIns="66408" bIns="33204">
            <a:spAutoFit/>
          </a:bodyPr>
          <a:lstStyle/>
          <a:p>
            <a:pPr algn="ctr" rtl="0"/>
            <a:r>
              <a:rPr lang="en-US" sz="6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Pevek</a:t>
            </a:r>
          </a:p>
        </p:txBody>
      </p:sp>
      <p:sp>
        <p:nvSpPr>
          <p:cNvPr id="101" name="TextBox 144"/>
          <p:cNvSpPr txBox="1">
            <a:spLocks noChangeArrowheads="1"/>
          </p:cNvSpPr>
          <p:nvPr/>
        </p:nvSpPr>
        <p:spPr>
          <a:xfrm>
            <a:off x="1542805" y="3758742"/>
            <a:ext cx="981509" cy="38683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6408" tIns="33204" rIns="66408" bIns="33204">
            <a:spAutoFit/>
          </a:bodyPr>
          <a:lstStyle/>
          <a:p>
            <a:pPr algn="r" rtl="0"/>
            <a:r>
              <a:rPr lang="en-US" sz="700" b="1" i="0" u="none" strike="noStrike" smtId="4294967295">
                <a:solidFill>
                  <a:srgbClr val="DC241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Tahoma"/>
              </a:rPr>
              <a:t>Zapadno-Ozernoye and Telekaiskoye fields</a:t>
            </a:r>
          </a:p>
        </p:txBody>
      </p:sp>
      <p:sp>
        <p:nvSpPr>
          <p:cNvPr id="103" name="Freeform 1181"/>
          <p:cNvSpPr/>
          <p:nvPr/>
        </p:nvSpPr>
        <p:spPr>
          <a:xfrm rot="19770520">
            <a:off x="3184912" y="1685520"/>
            <a:ext cx="332643" cy="259556"/>
          </a:xfrm>
          <a:custGeom>
            <a:avLst/>
            <a:gdLst>
              <a:gd name="T0" fmla="*/ 262 w 266"/>
              <a:gd name="T1" fmla="*/ 7 h 290"/>
              <a:gd name="T2" fmla="*/ 252 w 266"/>
              <a:gd name="T3" fmla="*/ 11 h 290"/>
              <a:gd name="T4" fmla="*/ 230 w 266"/>
              <a:gd name="T5" fmla="*/ 28 h 290"/>
              <a:gd name="T6" fmla="*/ 220 w 266"/>
              <a:gd name="T7" fmla="*/ 46 h 290"/>
              <a:gd name="T8" fmla="*/ 213 w 266"/>
              <a:gd name="T9" fmla="*/ 42 h 290"/>
              <a:gd name="T10" fmla="*/ 195 w 266"/>
              <a:gd name="T11" fmla="*/ 28 h 290"/>
              <a:gd name="T12" fmla="*/ 163 w 266"/>
              <a:gd name="T13" fmla="*/ 53 h 290"/>
              <a:gd name="T14" fmla="*/ 153 w 266"/>
              <a:gd name="T15" fmla="*/ 50 h 290"/>
              <a:gd name="T16" fmla="*/ 156 w 266"/>
              <a:gd name="T17" fmla="*/ 35 h 290"/>
              <a:gd name="T18" fmla="*/ 142 w 266"/>
              <a:gd name="T19" fmla="*/ 46 h 290"/>
              <a:gd name="T20" fmla="*/ 131 w 266"/>
              <a:gd name="T21" fmla="*/ 50 h 290"/>
              <a:gd name="T22" fmla="*/ 114 w 266"/>
              <a:gd name="T23" fmla="*/ 60 h 290"/>
              <a:gd name="T24" fmla="*/ 103 w 266"/>
              <a:gd name="T25" fmla="*/ 89 h 290"/>
              <a:gd name="T26" fmla="*/ 92 w 266"/>
              <a:gd name="T27" fmla="*/ 106 h 290"/>
              <a:gd name="T28" fmla="*/ 103 w 266"/>
              <a:gd name="T29" fmla="*/ 110 h 290"/>
              <a:gd name="T30" fmla="*/ 114 w 266"/>
              <a:gd name="T31" fmla="*/ 117 h 290"/>
              <a:gd name="T32" fmla="*/ 106 w 266"/>
              <a:gd name="T33" fmla="*/ 138 h 290"/>
              <a:gd name="T34" fmla="*/ 117 w 266"/>
              <a:gd name="T35" fmla="*/ 156 h 290"/>
              <a:gd name="T36" fmla="*/ 106 w 266"/>
              <a:gd name="T37" fmla="*/ 159 h 290"/>
              <a:gd name="T38" fmla="*/ 96 w 266"/>
              <a:gd name="T39" fmla="*/ 159 h 290"/>
              <a:gd name="T40" fmla="*/ 92 w 266"/>
              <a:gd name="T41" fmla="*/ 181 h 290"/>
              <a:gd name="T42" fmla="*/ 92 w 266"/>
              <a:gd name="T43" fmla="*/ 198 h 290"/>
              <a:gd name="T44" fmla="*/ 82 w 266"/>
              <a:gd name="T45" fmla="*/ 198 h 290"/>
              <a:gd name="T46" fmla="*/ 67 w 266"/>
              <a:gd name="T47" fmla="*/ 230 h 290"/>
              <a:gd name="T48" fmla="*/ 57 w 266"/>
              <a:gd name="T49" fmla="*/ 234 h 290"/>
              <a:gd name="T50" fmla="*/ 43 w 266"/>
              <a:gd name="T51" fmla="*/ 251 h 290"/>
              <a:gd name="T52" fmla="*/ 18 w 266"/>
              <a:gd name="T53" fmla="*/ 290 h 290"/>
              <a:gd name="T54" fmla="*/ 14 w 266"/>
              <a:gd name="T55" fmla="*/ 287 h 290"/>
              <a:gd name="T56" fmla="*/ 11 w 266"/>
              <a:gd name="T57" fmla="*/ 262 h 290"/>
              <a:gd name="T58" fmla="*/ 4 w 266"/>
              <a:gd name="T59" fmla="*/ 227 h 290"/>
              <a:gd name="T60" fmla="*/ 0 w 266"/>
              <a:gd name="T61" fmla="*/ 205 h 290"/>
              <a:gd name="T62" fmla="*/ 0 w 266"/>
              <a:gd name="T63" fmla="*/ 152 h 290"/>
              <a:gd name="T64" fmla="*/ 14 w 266"/>
              <a:gd name="T65" fmla="*/ 135 h 290"/>
              <a:gd name="T66" fmla="*/ 29 w 266"/>
              <a:gd name="T67" fmla="*/ 110 h 290"/>
              <a:gd name="T68" fmla="*/ 39 w 266"/>
              <a:gd name="T69" fmla="*/ 103 h 290"/>
              <a:gd name="T70" fmla="*/ 50 w 266"/>
              <a:gd name="T71" fmla="*/ 89 h 290"/>
              <a:gd name="T72" fmla="*/ 67 w 266"/>
              <a:gd name="T73" fmla="*/ 64 h 290"/>
              <a:gd name="T74" fmla="*/ 89 w 266"/>
              <a:gd name="T75" fmla="*/ 42 h 290"/>
              <a:gd name="T76" fmla="*/ 117 w 266"/>
              <a:gd name="T77" fmla="*/ 25 h 290"/>
              <a:gd name="T78" fmla="*/ 121 w 266"/>
              <a:gd name="T79" fmla="*/ 14 h 290"/>
              <a:gd name="T80" fmla="*/ 121 w 266"/>
              <a:gd name="T81" fmla="*/ 0 h 290"/>
              <a:gd name="T82" fmla="*/ 266 w 266"/>
              <a:gd name="T83" fmla="*/ 0 h 2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6"/>
              <a:gd name="T127" fmla="*/ 0 h 290"/>
              <a:gd name="T128" fmla="*/ 266 w 266"/>
              <a:gd name="T129" fmla="*/ 290 h 2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6" h="290">
                <a:moveTo>
                  <a:pt x="266" y="0"/>
                </a:moveTo>
                <a:lnTo>
                  <a:pt x="262" y="7"/>
                </a:lnTo>
                <a:lnTo>
                  <a:pt x="259" y="11"/>
                </a:lnTo>
                <a:lnTo>
                  <a:pt x="252" y="11"/>
                </a:lnTo>
                <a:lnTo>
                  <a:pt x="248" y="21"/>
                </a:lnTo>
                <a:lnTo>
                  <a:pt x="230" y="28"/>
                </a:lnTo>
                <a:lnTo>
                  <a:pt x="223" y="39"/>
                </a:lnTo>
                <a:lnTo>
                  <a:pt x="220" y="46"/>
                </a:lnTo>
                <a:lnTo>
                  <a:pt x="213" y="50"/>
                </a:lnTo>
                <a:lnTo>
                  <a:pt x="213" y="42"/>
                </a:lnTo>
                <a:lnTo>
                  <a:pt x="209" y="35"/>
                </a:lnTo>
                <a:lnTo>
                  <a:pt x="195" y="28"/>
                </a:lnTo>
                <a:lnTo>
                  <a:pt x="167" y="39"/>
                </a:lnTo>
                <a:lnTo>
                  <a:pt x="163" y="53"/>
                </a:lnTo>
                <a:lnTo>
                  <a:pt x="153" y="60"/>
                </a:lnTo>
                <a:lnTo>
                  <a:pt x="153" y="50"/>
                </a:lnTo>
                <a:lnTo>
                  <a:pt x="160" y="39"/>
                </a:lnTo>
                <a:lnTo>
                  <a:pt x="156" y="35"/>
                </a:lnTo>
                <a:lnTo>
                  <a:pt x="149" y="42"/>
                </a:lnTo>
                <a:lnTo>
                  <a:pt x="142" y="46"/>
                </a:lnTo>
                <a:lnTo>
                  <a:pt x="138" y="53"/>
                </a:lnTo>
                <a:lnTo>
                  <a:pt x="131" y="50"/>
                </a:lnTo>
                <a:lnTo>
                  <a:pt x="124" y="50"/>
                </a:lnTo>
                <a:lnTo>
                  <a:pt x="114" y="60"/>
                </a:lnTo>
                <a:lnTo>
                  <a:pt x="110" y="74"/>
                </a:lnTo>
                <a:lnTo>
                  <a:pt x="103" y="89"/>
                </a:lnTo>
                <a:lnTo>
                  <a:pt x="99" y="89"/>
                </a:lnTo>
                <a:lnTo>
                  <a:pt x="92" y="106"/>
                </a:lnTo>
                <a:lnTo>
                  <a:pt x="103" y="113"/>
                </a:lnTo>
                <a:lnTo>
                  <a:pt x="103" y="110"/>
                </a:lnTo>
                <a:lnTo>
                  <a:pt x="114" y="113"/>
                </a:lnTo>
                <a:lnTo>
                  <a:pt x="114" y="117"/>
                </a:lnTo>
                <a:lnTo>
                  <a:pt x="106" y="127"/>
                </a:lnTo>
                <a:lnTo>
                  <a:pt x="106" y="138"/>
                </a:lnTo>
                <a:lnTo>
                  <a:pt x="114" y="142"/>
                </a:lnTo>
                <a:lnTo>
                  <a:pt x="117" y="156"/>
                </a:lnTo>
                <a:lnTo>
                  <a:pt x="114" y="159"/>
                </a:lnTo>
                <a:lnTo>
                  <a:pt x="106" y="159"/>
                </a:lnTo>
                <a:lnTo>
                  <a:pt x="106" y="149"/>
                </a:lnTo>
                <a:lnTo>
                  <a:pt x="96" y="159"/>
                </a:lnTo>
                <a:lnTo>
                  <a:pt x="89" y="177"/>
                </a:lnTo>
                <a:lnTo>
                  <a:pt x="92" y="181"/>
                </a:lnTo>
                <a:lnTo>
                  <a:pt x="96" y="188"/>
                </a:lnTo>
                <a:lnTo>
                  <a:pt x="92" y="198"/>
                </a:lnTo>
                <a:lnTo>
                  <a:pt x="85" y="202"/>
                </a:lnTo>
                <a:lnTo>
                  <a:pt x="82" y="198"/>
                </a:lnTo>
                <a:lnTo>
                  <a:pt x="64" y="213"/>
                </a:lnTo>
                <a:lnTo>
                  <a:pt x="67" y="230"/>
                </a:lnTo>
                <a:lnTo>
                  <a:pt x="64" y="237"/>
                </a:lnTo>
                <a:lnTo>
                  <a:pt x="57" y="234"/>
                </a:lnTo>
                <a:lnTo>
                  <a:pt x="46" y="237"/>
                </a:lnTo>
                <a:lnTo>
                  <a:pt x="43" y="251"/>
                </a:lnTo>
                <a:lnTo>
                  <a:pt x="43" y="259"/>
                </a:lnTo>
                <a:lnTo>
                  <a:pt x="18" y="290"/>
                </a:lnTo>
                <a:lnTo>
                  <a:pt x="11" y="290"/>
                </a:lnTo>
                <a:lnTo>
                  <a:pt x="14" y="287"/>
                </a:lnTo>
                <a:lnTo>
                  <a:pt x="11" y="276"/>
                </a:lnTo>
                <a:lnTo>
                  <a:pt x="11" y="262"/>
                </a:lnTo>
                <a:lnTo>
                  <a:pt x="11" y="251"/>
                </a:lnTo>
                <a:lnTo>
                  <a:pt x="4" y="227"/>
                </a:lnTo>
                <a:lnTo>
                  <a:pt x="0" y="216"/>
                </a:lnTo>
                <a:lnTo>
                  <a:pt x="0" y="205"/>
                </a:lnTo>
                <a:lnTo>
                  <a:pt x="0" y="177"/>
                </a:lnTo>
                <a:lnTo>
                  <a:pt x="0" y="152"/>
                </a:lnTo>
                <a:lnTo>
                  <a:pt x="11" y="138"/>
                </a:lnTo>
                <a:lnTo>
                  <a:pt x="14" y="135"/>
                </a:lnTo>
                <a:lnTo>
                  <a:pt x="18" y="110"/>
                </a:lnTo>
                <a:lnTo>
                  <a:pt x="29" y="110"/>
                </a:lnTo>
                <a:lnTo>
                  <a:pt x="36" y="103"/>
                </a:lnTo>
                <a:lnTo>
                  <a:pt x="39" y="103"/>
                </a:lnTo>
                <a:lnTo>
                  <a:pt x="50" y="96"/>
                </a:lnTo>
                <a:lnTo>
                  <a:pt x="50" y="89"/>
                </a:lnTo>
                <a:lnTo>
                  <a:pt x="67" y="74"/>
                </a:lnTo>
                <a:lnTo>
                  <a:pt x="67" y="64"/>
                </a:lnTo>
                <a:lnTo>
                  <a:pt x="75" y="60"/>
                </a:lnTo>
                <a:lnTo>
                  <a:pt x="89" y="42"/>
                </a:lnTo>
                <a:lnTo>
                  <a:pt x="92" y="35"/>
                </a:lnTo>
                <a:lnTo>
                  <a:pt x="117" y="25"/>
                </a:lnTo>
                <a:lnTo>
                  <a:pt x="117" y="18"/>
                </a:lnTo>
                <a:lnTo>
                  <a:pt x="121" y="14"/>
                </a:lnTo>
                <a:lnTo>
                  <a:pt x="121" y="11"/>
                </a:lnTo>
                <a:lnTo>
                  <a:pt x="121" y="0"/>
                </a:lnTo>
                <a:lnTo>
                  <a:pt x="266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04" name="Freeform 885"/>
          <p:cNvSpPr/>
          <p:nvPr/>
        </p:nvSpPr>
        <p:spPr>
          <a:xfrm>
            <a:off x="3074139" y="1890707"/>
            <a:ext cx="113073" cy="239838"/>
          </a:xfrm>
          <a:custGeom>
            <a:avLst/>
            <a:gdLst>
              <a:gd name="T0" fmla="*/ 17 w 42"/>
              <a:gd name="T1" fmla="*/ 8 h 192"/>
              <a:gd name="T2" fmla="*/ 14 w 42"/>
              <a:gd name="T3" fmla="*/ 0 h 192"/>
              <a:gd name="T4" fmla="*/ 10 w 42"/>
              <a:gd name="T5" fmla="*/ 0 h 192"/>
              <a:gd name="T6" fmla="*/ 7 w 42"/>
              <a:gd name="T7" fmla="*/ 4 h 192"/>
              <a:gd name="T8" fmla="*/ 10 w 42"/>
              <a:gd name="T9" fmla="*/ 22 h 192"/>
              <a:gd name="T10" fmla="*/ 10 w 42"/>
              <a:gd name="T11" fmla="*/ 25 h 192"/>
              <a:gd name="T12" fmla="*/ 7 w 42"/>
              <a:gd name="T13" fmla="*/ 22 h 192"/>
              <a:gd name="T14" fmla="*/ 0 w 42"/>
              <a:gd name="T15" fmla="*/ 25 h 192"/>
              <a:gd name="T16" fmla="*/ 0 w 42"/>
              <a:gd name="T17" fmla="*/ 32 h 192"/>
              <a:gd name="T18" fmla="*/ 0 w 42"/>
              <a:gd name="T19" fmla="*/ 46 h 192"/>
              <a:gd name="T20" fmla="*/ 3 w 42"/>
              <a:gd name="T21" fmla="*/ 50 h 192"/>
              <a:gd name="T22" fmla="*/ 0 w 42"/>
              <a:gd name="T23" fmla="*/ 57 h 192"/>
              <a:gd name="T24" fmla="*/ 0 w 42"/>
              <a:gd name="T25" fmla="*/ 71 h 192"/>
              <a:gd name="T26" fmla="*/ 7 w 42"/>
              <a:gd name="T27" fmla="*/ 78 h 192"/>
              <a:gd name="T28" fmla="*/ 7 w 42"/>
              <a:gd name="T29" fmla="*/ 103 h 192"/>
              <a:gd name="T30" fmla="*/ 7 w 42"/>
              <a:gd name="T31" fmla="*/ 114 h 192"/>
              <a:gd name="T32" fmla="*/ 3 w 42"/>
              <a:gd name="T33" fmla="*/ 124 h 192"/>
              <a:gd name="T34" fmla="*/ 3 w 42"/>
              <a:gd name="T35" fmla="*/ 139 h 192"/>
              <a:gd name="T36" fmla="*/ 3 w 42"/>
              <a:gd name="T37" fmla="*/ 146 h 192"/>
              <a:gd name="T38" fmla="*/ 3 w 42"/>
              <a:gd name="T39" fmla="*/ 160 h 192"/>
              <a:gd name="T40" fmla="*/ 3 w 42"/>
              <a:gd name="T41" fmla="*/ 170 h 192"/>
              <a:gd name="T42" fmla="*/ 3 w 42"/>
              <a:gd name="T43" fmla="*/ 192 h 192"/>
              <a:gd name="T44" fmla="*/ 7 w 42"/>
              <a:gd name="T45" fmla="*/ 192 h 192"/>
              <a:gd name="T46" fmla="*/ 7 w 42"/>
              <a:gd name="T47" fmla="*/ 185 h 192"/>
              <a:gd name="T48" fmla="*/ 14 w 42"/>
              <a:gd name="T49" fmla="*/ 181 h 192"/>
              <a:gd name="T50" fmla="*/ 17 w 42"/>
              <a:gd name="T51" fmla="*/ 185 h 192"/>
              <a:gd name="T52" fmla="*/ 21 w 42"/>
              <a:gd name="T53" fmla="*/ 192 h 192"/>
              <a:gd name="T54" fmla="*/ 24 w 42"/>
              <a:gd name="T55" fmla="*/ 188 h 192"/>
              <a:gd name="T56" fmla="*/ 24 w 42"/>
              <a:gd name="T57" fmla="*/ 178 h 192"/>
              <a:gd name="T58" fmla="*/ 17 w 42"/>
              <a:gd name="T59" fmla="*/ 170 h 192"/>
              <a:gd name="T60" fmla="*/ 14 w 42"/>
              <a:gd name="T61" fmla="*/ 163 h 192"/>
              <a:gd name="T62" fmla="*/ 14 w 42"/>
              <a:gd name="T63" fmla="*/ 153 h 192"/>
              <a:gd name="T64" fmla="*/ 17 w 42"/>
              <a:gd name="T65" fmla="*/ 146 h 192"/>
              <a:gd name="T66" fmla="*/ 17 w 42"/>
              <a:gd name="T67" fmla="*/ 142 h 192"/>
              <a:gd name="T68" fmla="*/ 17 w 42"/>
              <a:gd name="T69" fmla="*/ 139 h 192"/>
              <a:gd name="T70" fmla="*/ 21 w 42"/>
              <a:gd name="T71" fmla="*/ 121 h 192"/>
              <a:gd name="T72" fmla="*/ 24 w 42"/>
              <a:gd name="T73" fmla="*/ 117 h 192"/>
              <a:gd name="T74" fmla="*/ 28 w 42"/>
              <a:gd name="T75" fmla="*/ 121 h 192"/>
              <a:gd name="T76" fmla="*/ 39 w 42"/>
              <a:gd name="T77" fmla="*/ 128 h 192"/>
              <a:gd name="T78" fmla="*/ 39 w 42"/>
              <a:gd name="T79" fmla="*/ 131 h 192"/>
              <a:gd name="T80" fmla="*/ 42 w 42"/>
              <a:gd name="T81" fmla="*/ 131 h 192"/>
              <a:gd name="T82" fmla="*/ 42 w 42"/>
              <a:gd name="T83" fmla="*/ 128 h 192"/>
              <a:gd name="T84" fmla="*/ 42 w 42"/>
              <a:gd name="T85" fmla="*/ 121 h 192"/>
              <a:gd name="T86" fmla="*/ 35 w 42"/>
              <a:gd name="T87" fmla="*/ 114 h 192"/>
              <a:gd name="T88" fmla="*/ 32 w 42"/>
              <a:gd name="T89" fmla="*/ 96 h 192"/>
              <a:gd name="T90" fmla="*/ 28 w 42"/>
              <a:gd name="T91" fmla="*/ 78 h 192"/>
              <a:gd name="T92" fmla="*/ 24 w 42"/>
              <a:gd name="T93" fmla="*/ 54 h 192"/>
              <a:gd name="T94" fmla="*/ 21 w 42"/>
              <a:gd name="T95" fmla="*/ 39 h 192"/>
              <a:gd name="T96" fmla="*/ 21 w 42"/>
              <a:gd name="T97" fmla="*/ 25 h 192"/>
              <a:gd name="T98" fmla="*/ 21 w 42"/>
              <a:gd name="T99" fmla="*/ 11 h 192"/>
              <a:gd name="T100" fmla="*/ 17 w 42"/>
              <a:gd name="T101" fmla="*/ 8 h 192"/>
              <a:gd name="T102" fmla="*/ 17 w 42"/>
              <a:gd name="T103" fmla="*/ 8 h 19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92"/>
              <a:gd name="T158" fmla="*/ 42 w 42"/>
              <a:gd name="T159" fmla="*/ 192 h 19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92">
                <a:moveTo>
                  <a:pt x="17" y="8"/>
                </a:moveTo>
                <a:lnTo>
                  <a:pt x="14" y="0"/>
                </a:lnTo>
                <a:lnTo>
                  <a:pt x="10" y="0"/>
                </a:lnTo>
                <a:lnTo>
                  <a:pt x="7" y="4"/>
                </a:lnTo>
                <a:lnTo>
                  <a:pt x="10" y="22"/>
                </a:lnTo>
                <a:lnTo>
                  <a:pt x="10" y="25"/>
                </a:lnTo>
                <a:lnTo>
                  <a:pt x="7" y="22"/>
                </a:lnTo>
                <a:lnTo>
                  <a:pt x="0" y="25"/>
                </a:lnTo>
                <a:lnTo>
                  <a:pt x="0" y="32"/>
                </a:lnTo>
                <a:lnTo>
                  <a:pt x="0" y="46"/>
                </a:lnTo>
                <a:lnTo>
                  <a:pt x="3" y="50"/>
                </a:lnTo>
                <a:lnTo>
                  <a:pt x="0" y="57"/>
                </a:lnTo>
                <a:lnTo>
                  <a:pt x="0" y="71"/>
                </a:lnTo>
                <a:lnTo>
                  <a:pt x="7" y="78"/>
                </a:lnTo>
                <a:lnTo>
                  <a:pt x="7" y="103"/>
                </a:lnTo>
                <a:lnTo>
                  <a:pt x="7" y="114"/>
                </a:lnTo>
                <a:lnTo>
                  <a:pt x="3" y="124"/>
                </a:lnTo>
                <a:lnTo>
                  <a:pt x="3" y="139"/>
                </a:lnTo>
                <a:lnTo>
                  <a:pt x="3" y="146"/>
                </a:lnTo>
                <a:lnTo>
                  <a:pt x="3" y="160"/>
                </a:lnTo>
                <a:lnTo>
                  <a:pt x="3" y="170"/>
                </a:lnTo>
                <a:lnTo>
                  <a:pt x="3" y="192"/>
                </a:lnTo>
                <a:lnTo>
                  <a:pt x="7" y="192"/>
                </a:lnTo>
                <a:lnTo>
                  <a:pt x="7" y="185"/>
                </a:lnTo>
                <a:lnTo>
                  <a:pt x="14" y="181"/>
                </a:lnTo>
                <a:lnTo>
                  <a:pt x="17" y="185"/>
                </a:lnTo>
                <a:lnTo>
                  <a:pt x="21" y="192"/>
                </a:lnTo>
                <a:lnTo>
                  <a:pt x="24" y="188"/>
                </a:lnTo>
                <a:lnTo>
                  <a:pt x="24" y="178"/>
                </a:lnTo>
                <a:lnTo>
                  <a:pt x="17" y="170"/>
                </a:lnTo>
                <a:lnTo>
                  <a:pt x="14" y="163"/>
                </a:lnTo>
                <a:lnTo>
                  <a:pt x="14" y="153"/>
                </a:lnTo>
                <a:lnTo>
                  <a:pt x="17" y="146"/>
                </a:lnTo>
                <a:lnTo>
                  <a:pt x="17" y="142"/>
                </a:lnTo>
                <a:lnTo>
                  <a:pt x="17" y="139"/>
                </a:lnTo>
                <a:lnTo>
                  <a:pt x="21" y="121"/>
                </a:lnTo>
                <a:lnTo>
                  <a:pt x="24" y="117"/>
                </a:lnTo>
                <a:lnTo>
                  <a:pt x="28" y="121"/>
                </a:lnTo>
                <a:lnTo>
                  <a:pt x="39" y="128"/>
                </a:lnTo>
                <a:lnTo>
                  <a:pt x="39" y="131"/>
                </a:lnTo>
                <a:lnTo>
                  <a:pt x="42" y="131"/>
                </a:lnTo>
                <a:lnTo>
                  <a:pt x="42" y="128"/>
                </a:lnTo>
                <a:lnTo>
                  <a:pt x="42" y="121"/>
                </a:lnTo>
                <a:lnTo>
                  <a:pt x="35" y="114"/>
                </a:lnTo>
                <a:lnTo>
                  <a:pt x="32" y="96"/>
                </a:lnTo>
                <a:lnTo>
                  <a:pt x="28" y="78"/>
                </a:lnTo>
                <a:lnTo>
                  <a:pt x="24" y="54"/>
                </a:lnTo>
                <a:lnTo>
                  <a:pt x="21" y="39"/>
                </a:lnTo>
                <a:lnTo>
                  <a:pt x="21" y="25"/>
                </a:lnTo>
                <a:lnTo>
                  <a:pt x="21" y="11"/>
                </a:lnTo>
                <a:lnTo>
                  <a:pt x="17" y="8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17" name="Freeform 820"/>
          <p:cNvSpPr/>
          <p:nvPr/>
        </p:nvSpPr>
        <p:spPr>
          <a:xfrm>
            <a:off x="902140" y="1036532"/>
            <a:ext cx="287215" cy="101203"/>
          </a:xfrm>
          <a:custGeom>
            <a:avLst/>
            <a:gdLst>
              <a:gd name="T0" fmla="*/ 230 w 230"/>
              <a:gd name="T1" fmla="*/ 4 h 113"/>
              <a:gd name="T2" fmla="*/ 226 w 230"/>
              <a:gd name="T3" fmla="*/ 18 h 113"/>
              <a:gd name="T4" fmla="*/ 212 w 230"/>
              <a:gd name="T5" fmla="*/ 25 h 113"/>
              <a:gd name="T6" fmla="*/ 173 w 230"/>
              <a:gd name="T7" fmla="*/ 32 h 113"/>
              <a:gd name="T8" fmla="*/ 148 w 230"/>
              <a:gd name="T9" fmla="*/ 36 h 113"/>
              <a:gd name="T10" fmla="*/ 134 w 230"/>
              <a:gd name="T11" fmla="*/ 43 h 113"/>
              <a:gd name="T12" fmla="*/ 120 w 230"/>
              <a:gd name="T13" fmla="*/ 50 h 113"/>
              <a:gd name="T14" fmla="*/ 102 w 230"/>
              <a:gd name="T15" fmla="*/ 60 h 113"/>
              <a:gd name="T16" fmla="*/ 95 w 230"/>
              <a:gd name="T17" fmla="*/ 67 h 113"/>
              <a:gd name="T18" fmla="*/ 81 w 230"/>
              <a:gd name="T19" fmla="*/ 75 h 113"/>
              <a:gd name="T20" fmla="*/ 74 w 230"/>
              <a:gd name="T21" fmla="*/ 82 h 113"/>
              <a:gd name="T22" fmla="*/ 60 w 230"/>
              <a:gd name="T23" fmla="*/ 85 h 113"/>
              <a:gd name="T24" fmla="*/ 46 w 230"/>
              <a:gd name="T25" fmla="*/ 113 h 113"/>
              <a:gd name="T26" fmla="*/ 31 w 230"/>
              <a:gd name="T27" fmla="*/ 106 h 113"/>
              <a:gd name="T28" fmla="*/ 10 w 230"/>
              <a:gd name="T29" fmla="*/ 103 h 113"/>
              <a:gd name="T30" fmla="*/ 28 w 230"/>
              <a:gd name="T31" fmla="*/ 99 h 113"/>
              <a:gd name="T32" fmla="*/ 7 w 230"/>
              <a:gd name="T33" fmla="*/ 99 h 113"/>
              <a:gd name="T34" fmla="*/ 3 w 230"/>
              <a:gd name="T35" fmla="*/ 92 h 113"/>
              <a:gd name="T36" fmla="*/ 14 w 230"/>
              <a:gd name="T37" fmla="*/ 85 h 113"/>
              <a:gd name="T38" fmla="*/ 21 w 230"/>
              <a:gd name="T39" fmla="*/ 85 h 113"/>
              <a:gd name="T40" fmla="*/ 31 w 230"/>
              <a:gd name="T41" fmla="*/ 85 h 113"/>
              <a:gd name="T42" fmla="*/ 28 w 230"/>
              <a:gd name="T43" fmla="*/ 78 h 113"/>
              <a:gd name="T44" fmla="*/ 38 w 230"/>
              <a:gd name="T45" fmla="*/ 71 h 113"/>
              <a:gd name="T46" fmla="*/ 35 w 230"/>
              <a:gd name="T47" fmla="*/ 67 h 113"/>
              <a:gd name="T48" fmla="*/ 31 w 230"/>
              <a:gd name="T49" fmla="*/ 60 h 113"/>
              <a:gd name="T50" fmla="*/ 28 w 230"/>
              <a:gd name="T51" fmla="*/ 53 h 113"/>
              <a:gd name="T52" fmla="*/ 42 w 230"/>
              <a:gd name="T53" fmla="*/ 53 h 113"/>
              <a:gd name="T54" fmla="*/ 49 w 230"/>
              <a:gd name="T55" fmla="*/ 46 h 113"/>
              <a:gd name="T56" fmla="*/ 70 w 230"/>
              <a:gd name="T57" fmla="*/ 39 h 113"/>
              <a:gd name="T58" fmla="*/ 74 w 230"/>
              <a:gd name="T59" fmla="*/ 36 h 113"/>
              <a:gd name="T60" fmla="*/ 95 w 230"/>
              <a:gd name="T61" fmla="*/ 28 h 113"/>
              <a:gd name="T62" fmla="*/ 106 w 230"/>
              <a:gd name="T63" fmla="*/ 28 h 113"/>
              <a:gd name="T64" fmla="*/ 109 w 230"/>
              <a:gd name="T65" fmla="*/ 25 h 113"/>
              <a:gd name="T66" fmla="*/ 131 w 230"/>
              <a:gd name="T67" fmla="*/ 21 h 113"/>
              <a:gd name="T68" fmla="*/ 145 w 230"/>
              <a:gd name="T69" fmla="*/ 21 h 113"/>
              <a:gd name="T70" fmla="*/ 187 w 230"/>
              <a:gd name="T71" fmla="*/ 7 h 113"/>
              <a:gd name="T72" fmla="*/ 209 w 230"/>
              <a:gd name="T73" fmla="*/ 0 h 11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0"/>
              <a:gd name="T112" fmla="*/ 0 h 113"/>
              <a:gd name="T113" fmla="*/ 230 w 230"/>
              <a:gd name="T114" fmla="*/ 113 h 11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0" h="113">
                <a:moveTo>
                  <a:pt x="209" y="0"/>
                </a:moveTo>
                <a:lnTo>
                  <a:pt x="230" y="4"/>
                </a:lnTo>
                <a:lnTo>
                  <a:pt x="230" y="11"/>
                </a:lnTo>
                <a:lnTo>
                  <a:pt x="226" y="18"/>
                </a:lnTo>
                <a:lnTo>
                  <a:pt x="226" y="21"/>
                </a:lnTo>
                <a:lnTo>
                  <a:pt x="212" y="25"/>
                </a:lnTo>
                <a:lnTo>
                  <a:pt x="191" y="32"/>
                </a:lnTo>
                <a:lnTo>
                  <a:pt x="173" y="32"/>
                </a:lnTo>
                <a:lnTo>
                  <a:pt x="166" y="36"/>
                </a:lnTo>
                <a:lnTo>
                  <a:pt x="148" y="36"/>
                </a:lnTo>
                <a:lnTo>
                  <a:pt x="148" y="39"/>
                </a:lnTo>
                <a:lnTo>
                  <a:pt x="134" y="43"/>
                </a:lnTo>
                <a:lnTo>
                  <a:pt x="127" y="46"/>
                </a:lnTo>
                <a:lnTo>
                  <a:pt x="120" y="50"/>
                </a:lnTo>
                <a:lnTo>
                  <a:pt x="102" y="57"/>
                </a:lnTo>
                <a:lnTo>
                  <a:pt x="102" y="60"/>
                </a:lnTo>
                <a:lnTo>
                  <a:pt x="95" y="64"/>
                </a:lnTo>
                <a:lnTo>
                  <a:pt x="95" y="67"/>
                </a:lnTo>
                <a:lnTo>
                  <a:pt x="81" y="67"/>
                </a:lnTo>
                <a:lnTo>
                  <a:pt x="81" y="75"/>
                </a:lnTo>
                <a:lnTo>
                  <a:pt x="74" y="75"/>
                </a:lnTo>
                <a:lnTo>
                  <a:pt x="74" y="82"/>
                </a:lnTo>
                <a:lnTo>
                  <a:pt x="67" y="85"/>
                </a:lnTo>
                <a:lnTo>
                  <a:pt x="60" y="85"/>
                </a:lnTo>
                <a:lnTo>
                  <a:pt x="60" y="96"/>
                </a:lnTo>
                <a:lnTo>
                  <a:pt x="46" y="113"/>
                </a:lnTo>
                <a:lnTo>
                  <a:pt x="35" y="110"/>
                </a:lnTo>
                <a:lnTo>
                  <a:pt x="31" y="106"/>
                </a:lnTo>
                <a:lnTo>
                  <a:pt x="14" y="110"/>
                </a:lnTo>
                <a:lnTo>
                  <a:pt x="10" y="103"/>
                </a:lnTo>
                <a:lnTo>
                  <a:pt x="17" y="99"/>
                </a:lnTo>
                <a:lnTo>
                  <a:pt x="28" y="99"/>
                </a:lnTo>
                <a:lnTo>
                  <a:pt x="24" y="96"/>
                </a:lnTo>
                <a:lnTo>
                  <a:pt x="7" y="99"/>
                </a:lnTo>
                <a:lnTo>
                  <a:pt x="0" y="96"/>
                </a:lnTo>
                <a:lnTo>
                  <a:pt x="3" y="92"/>
                </a:lnTo>
                <a:lnTo>
                  <a:pt x="10" y="92"/>
                </a:lnTo>
                <a:lnTo>
                  <a:pt x="14" y="85"/>
                </a:lnTo>
                <a:lnTo>
                  <a:pt x="17" y="82"/>
                </a:lnTo>
                <a:lnTo>
                  <a:pt x="21" y="85"/>
                </a:lnTo>
                <a:lnTo>
                  <a:pt x="28" y="85"/>
                </a:lnTo>
                <a:lnTo>
                  <a:pt x="31" y="85"/>
                </a:lnTo>
                <a:lnTo>
                  <a:pt x="35" y="85"/>
                </a:lnTo>
                <a:lnTo>
                  <a:pt x="28" y="78"/>
                </a:lnTo>
                <a:lnTo>
                  <a:pt x="28" y="75"/>
                </a:lnTo>
                <a:lnTo>
                  <a:pt x="38" y="71"/>
                </a:lnTo>
                <a:lnTo>
                  <a:pt x="31" y="67"/>
                </a:lnTo>
                <a:lnTo>
                  <a:pt x="35" y="67"/>
                </a:lnTo>
                <a:lnTo>
                  <a:pt x="38" y="64"/>
                </a:lnTo>
                <a:lnTo>
                  <a:pt x="31" y="60"/>
                </a:lnTo>
                <a:lnTo>
                  <a:pt x="31" y="53"/>
                </a:lnTo>
                <a:lnTo>
                  <a:pt x="28" y="53"/>
                </a:lnTo>
                <a:lnTo>
                  <a:pt x="31" y="50"/>
                </a:lnTo>
                <a:lnTo>
                  <a:pt x="42" y="53"/>
                </a:lnTo>
                <a:lnTo>
                  <a:pt x="49" y="50"/>
                </a:lnTo>
                <a:lnTo>
                  <a:pt x="49" y="46"/>
                </a:lnTo>
                <a:lnTo>
                  <a:pt x="63" y="46"/>
                </a:lnTo>
                <a:lnTo>
                  <a:pt x="70" y="39"/>
                </a:lnTo>
                <a:lnTo>
                  <a:pt x="74" y="39"/>
                </a:lnTo>
                <a:lnTo>
                  <a:pt x="74" y="36"/>
                </a:lnTo>
                <a:lnTo>
                  <a:pt x="88" y="32"/>
                </a:lnTo>
                <a:lnTo>
                  <a:pt x="95" y="28"/>
                </a:lnTo>
                <a:lnTo>
                  <a:pt x="106" y="25"/>
                </a:lnTo>
                <a:lnTo>
                  <a:pt x="106" y="28"/>
                </a:lnTo>
                <a:lnTo>
                  <a:pt x="113" y="28"/>
                </a:lnTo>
                <a:lnTo>
                  <a:pt x="109" y="25"/>
                </a:lnTo>
                <a:lnTo>
                  <a:pt x="113" y="21"/>
                </a:lnTo>
                <a:lnTo>
                  <a:pt x="131" y="21"/>
                </a:lnTo>
                <a:lnTo>
                  <a:pt x="131" y="25"/>
                </a:lnTo>
                <a:lnTo>
                  <a:pt x="145" y="21"/>
                </a:lnTo>
                <a:lnTo>
                  <a:pt x="184" y="14"/>
                </a:lnTo>
                <a:lnTo>
                  <a:pt x="187" y="7"/>
                </a:lnTo>
                <a:lnTo>
                  <a:pt x="198" y="4"/>
                </a:lnTo>
                <a:lnTo>
                  <a:pt x="209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18" name="Freeform 821"/>
          <p:cNvSpPr/>
          <p:nvPr/>
        </p:nvSpPr>
        <p:spPr>
          <a:xfrm>
            <a:off x="861109" y="1137734"/>
            <a:ext cx="109903" cy="72629"/>
          </a:xfrm>
          <a:custGeom>
            <a:avLst/>
            <a:gdLst>
              <a:gd name="T0" fmla="*/ 74 w 88"/>
              <a:gd name="T1" fmla="*/ 8 h 82"/>
              <a:gd name="T2" fmla="*/ 60 w 88"/>
              <a:gd name="T3" fmla="*/ 0 h 82"/>
              <a:gd name="T4" fmla="*/ 28 w 88"/>
              <a:gd name="T5" fmla="*/ 0 h 82"/>
              <a:gd name="T6" fmla="*/ 24 w 88"/>
              <a:gd name="T7" fmla="*/ 11 h 82"/>
              <a:gd name="T8" fmla="*/ 17 w 88"/>
              <a:gd name="T9" fmla="*/ 11 h 82"/>
              <a:gd name="T10" fmla="*/ 14 w 88"/>
              <a:gd name="T11" fmla="*/ 15 h 82"/>
              <a:gd name="T12" fmla="*/ 21 w 88"/>
              <a:gd name="T13" fmla="*/ 22 h 82"/>
              <a:gd name="T14" fmla="*/ 17 w 88"/>
              <a:gd name="T15" fmla="*/ 29 h 82"/>
              <a:gd name="T16" fmla="*/ 14 w 88"/>
              <a:gd name="T17" fmla="*/ 32 h 82"/>
              <a:gd name="T18" fmla="*/ 3 w 88"/>
              <a:gd name="T19" fmla="*/ 36 h 82"/>
              <a:gd name="T20" fmla="*/ 0 w 88"/>
              <a:gd name="T21" fmla="*/ 47 h 82"/>
              <a:gd name="T22" fmla="*/ 3 w 88"/>
              <a:gd name="T23" fmla="*/ 50 h 82"/>
              <a:gd name="T24" fmla="*/ 10 w 88"/>
              <a:gd name="T25" fmla="*/ 54 h 82"/>
              <a:gd name="T26" fmla="*/ 17 w 88"/>
              <a:gd name="T27" fmla="*/ 50 h 82"/>
              <a:gd name="T28" fmla="*/ 17 w 88"/>
              <a:gd name="T29" fmla="*/ 54 h 82"/>
              <a:gd name="T30" fmla="*/ 28 w 88"/>
              <a:gd name="T31" fmla="*/ 57 h 82"/>
              <a:gd name="T32" fmla="*/ 39 w 88"/>
              <a:gd name="T33" fmla="*/ 57 h 82"/>
              <a:gd name="T34" fmla="*/ 32 w 88"/>
              <a:gd name="T35" fmla="*/ 68 h 82"/>
              <a:gd name="T36" fmla="*/ 32 w 88"/>
              <a:gd name="T37" fmla="*/ 75 h 82"/>
              <a:gd name="T38" fmla="*/ 46 w 88"/>
              <a:gd name="T39" fmla="*/ 75 h 82"/>
              <a:gd name="T40" fmla="*/ 60 w 88"/>
              <a:gd name="T41" fmla="*/ 82 h 82"/>
              <a:gd name="T42" fmla="*/ 74 w 88"/>
              <a:gd name="T43" fmla="*/ 78 h 82"/>
              <a:gd name="T44" fmla="*/ 85 w 88"/>
              <a:gd name="T45" fmla="*/ 75 h 82"/>
              <a:gd name="T46" fmla="*/ 88 w 88"/>
              <a:gd name="T47" fmla="*/ 71 h 82"/>
              <a:gd name="T48" fmla="*/ 60 w 88"/>
              <a:gd name="T49" fmla="*/ 54 h 82"/>
              <a:gd name="T50" fmla="*/ 56 w 88"/>
              <a:gd name="T51" fmla="*/ 43 h 82"/>
              <a:gd name="T52" fmla="*/ 60 w 88"/>
              <a:gd name="T53" fmla="*/ 22 h 82"/>
              <a:gd name="T54" fmla="*/ 67 w 88"/>
              <a:gd name="T55" fmla="*/ 18 h 82"/>
              <a:gd name="T56" fmla="*/ 74 w 88"/>
              <a:gd name="T57" fmla="*/ 8 h 82"/>
              <a:gd name="T58" fmla="*/ 74 w 88"/>
              <a:gd name="T59" fmla="*/ 8 h 8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8"/>
              <a:gd name="T91" fmla="*/ 0 h 82"/>
              <a:gd name="T92" fmla="*/ 88 w 88"/>
              <a:gd name="T93" fmla="*/ 82 h 8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8" h="82">
                <a:moveTo>
                  <a:pt x="74" y="8"/>
                </a:moveTo>
                <a:lnTo>
                  <a:pt x="60" y="0"/>
                </a:lnTo>
                <a:lnTo>
                  <a:pt x="28" y="0"/>
                </a:lnTo>
                <a:lnTo>
                  <a:pt x="24" y="11"/>
                </a:lnTo>
                <a:lnTo>
                  <a:pt x="17" y="11"/>
                </a:lnTo>
                <a:lnTo>
                  <a:pt x="14" y="15"/>
                </a:lnTo>
                <a:lnTo>
                  <a:pt x="21" y="22"/>
                </a:lnTo>
                <a:lnTo>
                  <a:pt x="17" y="29"/>
                </a:lnTo>
                <a:lnTo>
                  <a:pt x="14" y="32"/>
                </a:lnTo>
                <a:lnTo>
                  <a:pt x="3" y="36"/>
                </a:lnTo>
                <a:lnTo>
                  <a:pt x="0" y="47"/>
                </a:lnTo>
                <a:lnTo>
                  <a:pt x="3" y="50"/>
                </a:lnTo>
                <a:lnTo>
                  <a:pt x="10" y="54"/>
                </a:lnTo>
                <a:lnTo>
                  <a:pt x="17" y="50"/>
                </a:lnTo>
                <a:lnTo>
                  <a:pt x="17" y="54"/>
                </a:lnTo>
                <a:lnTo>
                  <a:pt x="28" y="57"/>
                </a:lnTo>
                <a:lnTo>
                  <a:pt x="39" y="57"/>
                </a:lnTo>
                <a:lnTo>
                  <a:pt x="32" y="68"/>
                </a:lnTo>
                <a:lnTo>
                  <a:pt x="32" y="75"/>
                </a:lnTo>
                <a:lnTo>
                  <a:pt x="46" y="75"/>
                </a:lnTo>
                <a:lnTo>
                  <a:pt x="60" y="82"/>
                </a:lnTo>
                <a:lnTo>
                  <a:pt x="74" y="78"/>
                </a:lnTo>
                <a:lnTo>
                  <a:pt x="85" y="75"/>
                </a:lnTo>
                <a:lnTo>
                  <a:pt x="88" y="71"/>
                </a:lnTo>
                <a:lnTo>
                  <a:pt x="60" y="54"/>
                </a:lnTo>
                <a:lnTo>
                  <a:pt x="56" y="43"/>
                </a:lnTo>
                <a:lnTo>
                  <a:pt x="60" y="22"/>
                </a:lnTo>
                <a:lnTo>
                  <a:pt x="67" y="18"/>
                </a:lnTo>
                <a:lnTo>
                  <a:pt x="74" y="8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19" name="Freeform 710"/>
          <p:cNvSpPr/>
          <p:nvPr/>
        </p:nvSpPr>
        <p:spPr>
          <a:xfrm>
            <a:off x="3109977" y="995764"/>
            <a:ext cx="61546" cy="19050"/>
          </a:xfrm>
          <a:custGeom>
            <a:avLst/>
            <a:gdLst>
              <a:gd name="T0" fmla="*/ 11 w 50"/>
              <a:gd name="T1" fmla="*/ 0 h 21"/>
              <a:gd name="T2" fmla="*/ 29 w 50"/>
              <a:gd name="T3" fmla="*/ 0 h 21"/>
              <a:gd name="T4" fmla="*/ 32 w 50"/>
              <a:gd name="T5" fmla="*/ 0 h 21"/>
              <a:gd name="T6" fmla="*/ 43 w 50"/>
              <a:gd name="T7" fmla="*/ 7 h 21"/>
              <a:gd name="T8" fmla="*/ 50 w 50"/>
              <a:gd name="T9" fmla="*/ 14 h 21"/>
              <a:gd name="T10" fmla="*/ 46 w 50"/>
              <a:gd name="T11" fmla="*/ 21 h 21"/>
              <a:gd name="T12" fmla="*/ 25 w 50"/>
              <a:gd name="T13" fmla="*/ 18 h 21"/>
              <a:gd name="T14" fmla="*/ 15 w 50"/>
              <a:gd name="T15" fmla="*/ 18 h 21"/>
              <a:gd name="T16" fmla="*/ 11 w 50"/>
              <a:gd name="T17" fmla="*/ 14 h 21"/>
              <a:gd name="T18" fmla="*/ 0 w 50"/>
              <a:gd name="T19" fmla="*/ 14 h 21"/>
              <a:gd name="T20" fmla="*/ 0 w 50"/>
              <a:gd name="T21" fmla="*/ 11 h 21"/>
              <a:gd name="T22" fmla="*/ 4 w 50"/>
              <a:gd name="T23" fmla="*/ 11 h 21"/>
              <a:gd name="T24" fmla="*/ 7 w 50"/>
              <a:gd name="T25" fmla="*/ 4 h 21"/>
              <a:gd name="T26" fmla="*/ 11 w 50"/>
              <a:gd name="T27" fmla="*/ 0 h 21"/>
              <a:gd name="T28" fmla="*/ 11 w 50"/>
              <a:gd name="T29" fmla="*/ 0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"/>
              <a:gd name="T46" fmla="*/ 0 h 21"/>
              <a:gd name="T47" fmla="*/ 50 w 50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" h="21">
                <a:moveTo>
                  <a:pt x="11" y="0"/>
                </a:moveTo>
                <a:lnTo>
                  <a:pt x="29" y="0"/>
                </a:lnTo>
                <a:lnTo>
                  <a:pt x="32" y="0"/>
                </a:lnTo>
                <a:lnTo>
                  <a:pt x="43" y="7"/>
                </a:lnTo>
                <a:lnTo>
                  <a:pt x="50" y="14"/>
                </a:lnTo>
                <a:lnTo>
                  <a:pt x="46" y="21"/>
                </a:lnTo>
                <a:lnTo>
                  <a:pt x="25" y="18"/>
                </a:lnTo>
                <a:lnTo>
                  <a:pt x="15" y="18"/>
                </a:lnTo>
                <a:lnTo>
                  <a:pt x="11" y="14"/>
                </a:lnTo>
                <a:lnTo>
                  <a:pt x="0" y="14"/>
                </a:lnTo>
                <a:lnTo>
                  <a:pt x="0" y="11"/>
                </a:lnTo>
                <a:lnTo>
                  <a:pt x="4" y="11"/>
                </a:lnTo>
                <a:lnTo>
                  <a:pt x="7" y="4"/>
                </a:lnTo>
                <a:lnTo>
                  <a:pt x="11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20" name="Freeform 713"/>
          <p:cNvSpPr/>
          <p:nvPr/>
        </p:nvSpPr>
        <p:spPr>
          <a:xfrm>
            <a:off x="3042568" y="932662"/>
            <a:ext cx="156796" cy="40481"/>
          </a:xfrm>
          <a:custGeom>
            <a:avLst/>
            <a:gdLst>
              <a:gd name="T0" fmla="*/ 25 w 124"/>
              <a:gd name="T1" fmla="*/ 4 h 46"/>
              <a:gd name="T2" fmla="*/ 18 w 124"/>
              <a:gd name="T3" fmla="*/ 7 h 46"/>
              <a:gd name="T4" fmla="*/ 18 w 124"/>
              <a:gd name="T5" fmla="*/ 7 h 46"/>
              <a:gd name="T6" fmla="*/ 7 w 124"/>
              <a:gd name="T7" fmla="*/ 7 h 46"/>
              <a:gd name="T8" fmla="*/ 7 w 124"/>
              <a:gd name="T9" fmla="*/ 11 h 46"/>
              <a:gd name="T10" fmla="*/ 11 w 124"/>
              <a:gd name="T11" fmla="*/ 15 h 46"/>
              <a:gd name="T12" fmla="*/ 4 w 124"/>
              <a:gd name="T13" fmla="*/ 15 h 46"/>
              <a:gd name="T14" fmla="*/ 4 w 124"/>
              <a:gd name="T15" fmla="*/ 15 h 46"/>
              <a:gd name="T16" fmla="*/ 4 w 124"/>
              <a:gd name="T17" fmla="*/ 22 h 46"/>
              <a:gd name="T18" fmla="*/ 0 w 124"/>
              <a:gd name="T19" fmla="*/ 25 h 46"/>
              <a:gd name="T20" fmla="*/ 7 w 124"/>
              <a:gd name="T21" fmla="*/ 36 h 46"/>
              <a:gd name="T22" fmla="*/ 11 w 124"/>
              <a:gd name="T23" fmla="*/ 36 h 46"/>
              <a:gd name="T24" fmla="*/ 18 w 124"/>
              <a:gd name="T25" fmla="*/ 39 h 46"/>
              <a:gd name="T26" fmla="*/ 14 w 124"/>
              <a:gd name="T27" fmla="*/ 43 h 46"/>
              <a:gd name="T28" fmla="*/ 36 w 124"/>
              <a:gd name="T29" fmla="*/ 46 h 46"/>
              <a:gd name="T30" fmla="*/ 39 w 124"/>
              <a:gd name="T31" fmla="*/ 43 h 46"/>
              <a:gd name="T32" fmla="*/ 39 w 124"/>
              <a:gd name="T33" fmla="*/ 36 h 46"/>
              <a:gd name="T34" fmla="*/ 43 w 124"/>
              <a:gd name="T35" fmla="*/ 36 h 46"/>
              <a:gd name="T36" fmla="*/ 46 w 124"/>
              <a:gd name="T37" fmla="*/ 36 h 46"/>
              <a:gd name="T38" fmla="*/ 46 w 124"/>
              <a:gd name="T39" fmla="*/ 39 h 46"/>
              <a:gd name="T40" fmla="*/ 60 w 124"/>
              <a:gd name="T41" fmla="*/ 39 h 46"/>
              <a:gd name="T42" fmla="*/ 71 w 124"/>
              <a:gd name="T43" fmla="*/ 32 h 46"/>
              <a:gd name="T44" fmla="*/ 78 w 124"/>
              <a:gd name="T45" fmla="*/ 32 h 46"/>
              <a:gd name="T46" fmla="*/ 78 w 124"/>
              <a:gd name="T47" fmla="*/ 39 h 46"/>
              <a:gd name="T48" fmla="*/ 89 w 124"/>
              <a:gd name="T49" fmla="*/ 43 h 46"/>
              <a:gd name="T50" fmla="*/ 99 w 124"/>
              <a:gd name="T51" fmla="*/ 36 h 46"/>
              <a:gd name="T52" fmla="*/ 92 w 124"/>
              <a:gd name="T53" fmla="*/ 36 h 46"/>
              <a:gd name="T54" fmla="*/ 82 w 124"/>
              <a:gd name="T55" fmla="*/ 29 h 46"/>
              <a:gd name="T56" fmla="*/ 78 w 124"/>
              <a:gd name="T57" fmla="*/ 22 h 46"/>
              <a:gd name="T58" fmla="*/ 85 w 124"/>
              <a:gd name="T59" fmla="*/ 15 h 46"/>
              <a:gd name="T60" fmla="*/ 89 w 124"/>
              <a:gd name="T61" fmla="*/ 15 h 46"/>
              <a:gd name="T62" fmla="*/ 89 w 124"/>
              <a:gd name="T63" fmla="*/ 18 h 46"/>
              <a:gd name="T64" fmla="*/ 85 w 124"/>
              <a:gd name="T65" fmla="*/ 22 h 46"/>
              <a:gd name="T66" fmla="*/ 85 w 124"/>
              <a:gd name="T67" fmla="*/ 25 h 46"/>
              <a:gd name="T68" fmla="*/ 92 w 124"/>
              <a:gd name="T69" fmla="*/ 32 h 46"/>
              <a:gd name="T70" fmla="*/ 103 w 124"/>
              <a:gd name="T71" fmla="*/ 29 h 46"/>
              <a:gd name="T72" fmla="*/ 107 w 124"/>
              <a:gd name="T73" fmla="*/ 32 h 46"/>
              <a:gd name="T74" fmla="*/ 121 w 124"/>
              <a:gd name="T75" fmla="*/ 25 h 46"/>
              <a:gd name="T76" fmla="*/ 114 w 124"/>
              <a:gd name="T77" fmla="*/ 22 h 46"/>
              <a:gd name="T78" fmla="*/ 124 w 124"/>
              <a:gd name="T79" fmla="*/ 22 h 46"/>
              <a:gd name="T80" fmla="*/ 124 w 124"/>
              <a:gd name="T81" fmla="*/ 18 h 46"/>
              <a:gd name="T82" fmla="*/ 110 w 124"/>
              <a:gd name="T83" fmla="*/ 15 h 46"/>
              <a:gd name="T84" fmla="*/ 99 w 124"/>
              <a:gd name="T85" fmla="*/ 11 h 46"/>
              <a:gd name="T86" fmla="*/ 96 w 124"/>
              <a:gd name="T87" fmla="*/ 11 h 46"/>
              <a:gd name="T88" fmla="*/ 85 w 124"/>
              <a:gd name="T89" fmla="*/ 11 h 46"/>
              <a:gd name="T90" fmla="*/ 78 w 124"/>
              <a:gd name="T91" fmla="*/ 7 h 46"/>
              <a:gd name="T92" fmla="*/ 75 w 124"/>
              <a:gd name="T93" fmla="*/ 4 h 46"/>
              <a:gd name="T94" fmla="*/ 71 w 124"/>
              <a:gd name="T95" fmla="*/ 0 h 46"/>
              <a:gd name="T96" fmla="*/ 68 w 124"/>
              <a:gd name="T97" fmla="*/ 4 h 46"/>
              <a:gd name="T98" fmla="*/ 60 w 124"/>
              <a:gd name="T99" fmla="*/ 7 h 46"/>
              <a:gd name="T100" fmla="*/ 60 w 124"/>
              <a:gd name="T101" fmla="*/ 18 h 46"/>
              <a:gd name="T102" fmla="*/ 53 w 124"/>
              <a:gd name="T103" fmla="*/ 18 h 46"/>
              <a:gd name="T104" fmla="*/ 50 w 124"/>
              <a:gd name="T105" fmla="*/ 18 h 46"/>
              <a:gd name="T106" fmla="*/ 50 w 124"/>
              <a:gd name="T107" fmla="*/ 15 h 46"/>
              <a:gd name="T108" fmla="*/ 39 w 124"/>
              <a:gd name="T109" fmla="*/ 11 h 46"/>
              <a:gd name="T110" fmla="*/ 39 w 124"/>
              <a:gd name="T111" fmla="*/ 11 h 46"/>
              <a:gd name="T112" fmla="*/ 46 w 124"/>
              <a:gd name="T113" fmla="*/ 7 h 46"/>
              <a:gd name="T114" fmla="*/ 25 w 124"/>
              <a:gd name="T115" fmla="*/ 4 h 46"/>
              <a:gd name="T116" fmla="*/ 25 w 124"/>
              <a:gd name="T117" fmla="*/ 4 h 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4"/>
              <a:gd name="T178" fmla="*/ 0 h 46"/>
              <a:gd name="T179" fmla="*/ 124 w 124"/>
              <a:gd name="T180" fmla="*/ 46 h 4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4" h="46">
                <a:moveTo>
                  <a:pt x="25" y="4"/>
                </a:moveTo>
                <a:lnTo>
                  <a:pt x="18" y="7"/>
                </a:lnTo>
                <a:lnTo>
                  <a:pt x="7" y="7"/>
                </a:lnTo>
                <a:lnTo>
                  <a:pt x="7" y="11"/>
                </a:lnTo>
                <a:lnTo>
                  <a:pt x="11" y="15"/>
                </a:lnTo>
                <a:lnTo>
                  <a:pt x="4" y="15"/>
                </a:lnTo>
                <a:lnTo>
                  <a:pt x="4" y="22"/>
                </a:lnTo>
                <a:lnTo>
                  <a:pt x="0" y="25"/>
                </a:lnTo>
                <a:lnTo>
                  <a:pt x="7" y="36"/>
                </a:lnTo>
                <a:lnTo>
                  <a:pt x="11" y="36"/>
                </a:lnTo>
                <a:lnTo>
                  <a:pt x="18" y="39"/>
                </a:lnTo>
                <a:lnTo>
                  <a:pt x="14" y="43"/>
                </a:lnTo>
                <a:lnTo>
                  <a:pt x="36" y="46"/>
                </a:lnTo>
                <a:lnTo>
                  <a:pt x="39" y="43"/>
                </a:lnTo>
                <a:lnTo>
                  <a:pt x="39" y="36"/>
                </a:lnTo>
                <a:lnTo>
                  <a:pt x="43" y="36"/>
                </a:lnTo>
                <a:lnTo>
                  <a:pt x="46" y="36"/>
                </a:lnTo>
                <a:lnTo>
                  <a:pt x="46" y="39"/>
                </a:lnTo>
                <a:lnTo>
                  <a:pt x="60" y="39"/>
                </a:lnTo>
                <a:lnTo>
                  <a:pt x="71" y="32"/>
                </a:lnTo>
                <a:lnTo>
                  <a:pt x="78" y="32"/>
                </a:lnTo>
                <a:lnTo>
                  <a:pt x="78" y="39"/>
                </a:lnTo>
                <a:lnTo>
                  <a:pt x="89" y="43"/>
                </a:lnTo>
                <a:lnTo>
                  <a:pt x="99" y="36"/>
                </a:lnTo>
                <a:lnTo>
                  <a:pt x="92" y="36"/>
                </a:lnTo>
                <a:lnTo>
                  <a:pt x="82" y="29"/>
                </a:lnTo>
                <a:lnTo>
                  <a:pt x="78" y="22"/>
                </a:lnTo>
                <a:lnTo>
                  <a:pt x="85" y="15"/>
                </a:lnTo>
                <a:lnTo>
                  <a:pt x="89" y="15"/>
                </a:lnTo>
                <a:lnTo>
                  <a:pt x="89" y="18"/>
                </a:lnTo>
                <a:lnTo>
                  <a:pt x="85" y="22"/>
                </a:lnTo>
                <a:lnTo>
                  <a:pt x="85" y="25"/>
                </a:lnTo>
                <a:lnTo>
                  <a:pt x="92" y="32"/>
                </a:lnTo>
                <a:lnTo>
                  <a:pt x="103" y="29"/>
                </a:lnTo>
                <a:lnTo>
                  <a:pt x="107" y="32"/>
                </a:lnTo>
                <a:lnTo>
                  <a:pt x="121" y="25"/>
                </a:lnTo>
                <a:lnTo>
                  <a:pt x="114" y="22"/>
                </a:lnTo>
                <a:lnTo>
                  <a:pt x="124" y="22"/>
                </a:lnTo>
                <a:lnTo>
                  <a:pt x="124" y="18"/>
                </a:lnTo>
                <a:lnTo>
                  <a:pt x="110" y="15"/>
                </a:lnTo>
                <a:lnTo>
                  <a:pt x="99" y="11"/>
                </a:lnTo>
                <a:lnTo>
                  <a:pt x="96" y="11"/>
                </a:lnTo>
                <a:lnTo>
                  <a:pt x="85" y="11"/>
                </a:lnTo>
                <a:lnTo>
                  <a:pt x="78" y="7"/>
                </a:lnTo>
                <a:lnTo>
                  <a:pt x="75" y="4"/>
                </a:lnTo>
                <a:lnTo>
                  <a:pt x="71" y="0"/>
                </a:lnTo>
                <a:lnTo>
                  <a:pt x="68" y="4"/>
                </a:lnTo>
                <a:lnTo>
                  <a:pt x="60" y="7"/>
                </a:lnTo>
                <a:lnTo>
                  <a:pt x="60" y="18"/>
                </a:lnTo>
                <a:lnTo>
                  <a:pt x="53" y="18"/>
                </a:lnTo>
                <a:lnTo>
                  <a:pt x="50" y="18"/>
                </a:lnTo>
                <a:lnTo>
                  <a:pt x="50" y="15"/>
                </a:lnTo>
                <a:lnTo>
                  <a:pt x="39" y="11"/>
                </a:lnTo>
                <a:lnTo>
                  <a:pt x="46" y="7"/>
                </a:lnTo>
                <a:lnTo>
                  <a:pt x="25" y="4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21" name="Freeform 714"/>
          <p:cNvSpPr/>
          <p:nvPr/>
        </p:nvSpPr>
        <p:spPr>
          <a:xfrm>
            <a:off x="3219880" y="948139"/>
            <a:ext cx="89389" cy="22622"/>
          </a:xfrm>
          <a:custGeom>
            <a:avLst/>
            <a:gdLst>
              <a:gd name="T0" fmla="*/ 0 w 71"/>
              <a:gd name="T1" fmla="*/ 0 h 25"/>
              <a:gd name="T2" fmla="*/ 7 w 71"/>
              <a:gd name="T3" fmla="*/ 0 h 25"/>
              <a:gd name="T4" fmla="*/ 14 w 71"/>
              <a:gd name="T5" fmla="*/ 4 h 25"/>
              <a:gd name="T6" fmla="*/ 32 w 71"/>
              <a:gd name="T7" fmla="*/ 4 h 25"/>
              <a:gd name="T8" fmla="*/ 39 w 71"/>
              <a:gd name="T9" fmla="*/ 7 h 25"/>
              <a:gd name="T10" fmla="*/ 50 w 71"/>
              <a:gd name="T11" fmla="*/ 7 h 25"/>
              <a:gd name="T12" fmla="*/ 64 w 71"/>
              <a:gd name="T13" fmla="*/ 11 h 25"/>
              <a:gd name="T14" fmla="*/ 71 w 71"/>
              <a:gd name="T15" fmla="*/ 14 h 25"/>
              <a:gd name="T16" fmla="*/ 67 w 71"/>
              <a:gd name="T17" fmla="*/ 21 h 25"/>
              <a:gd name="T18" fmla="*/ 53 w 71"/>
              <a:gd name="T19" fmla="*/ 25 h 25"/>
              <a:gd name="T20" fmla="*/ 39 w 71"/>
              <a:gd name="T21" fmla="*/ 25 h 25"/>
              <a:gd name="T22" fmla="*/ 21 w 71"/>
              <a:gd name="T23" fmla="*/ 18 h 25"/>
              <a:gd name="T24" fmla="*/ 14 w 71"/>
              <a:gd name="T25" fmla="*/ 14 h 25"/>
              <a:gd name="T26" fmla="*/ 11 w 71"/>
              <a:gd name="T27" fmla="*/ 7 h 25"/>
              <a:gd name="T28" fmla="*/ 4 w 71"/>
              <a:gd name="T29" fmla="*/ 4 h 25"/>
              <a:gd name="T30" fmla="*/ 0 w 71"/>
              <a:gd name="T31" fmla="*/ 0 h 25"/>
              <a:gd name="T32" fmla="*/ 0 w 71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25"/>
              <a:gd name="T53" fmla="*/ 71 w 71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25">
                <a:moveTo>
                  <a:pt x="0" y="0"/>
                </a:moveTo>
                <a:lnTo>
                  <a:pt x="7" y="0"/>
                </a:lnTo>
                <a:lnTo>
                  <a:pt x="14" y="4"/>
                </a:lnTo>
                <a:lnTo>
                  <a:pt x="32" y="4"/>
                </a:lnTo>
                <a:lnTo>
                  <a:pt x="39" y="7"/>
                </a:lnTo>
                <a:lnTo>
                  <a:pt x="50" y="7"/>
                </a:lnTo>
                <a:lnTo>
                  <a:pt x="64" y="11"/>
                </a:lnTo>
                <a:lnTo>
                  <a:pt x="71" y="14"/>
                </a:lnTo>
                <a:lnTo>
                  <a:pt x="67" y="21"/>
                </a:lnTo>
                <a:lnTo>
                  <a:pt x="53" y="25"/>
                </a:lnTo>
                <a:lnTo>
                  <a:pt x="39" y="25"/>
                </a:lnTo>
                <a:lnTo>
                  <a:pt x="21" y="18"/>
                </a:lnTo>
                <a:lnTo>
                  <a:pt x="14" y="14"/>
                </a:lnTo>
                <a:lnTo>
                  <a:pt x="11" y="7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3175">
            <a:solidFill>
              <a:sysClr val="windowText" lastClr="000000">
                <a:lumMod val="75000"/>
                <a:lumOff val="25000"/>
              </a:sysClr>
            </a:solidFill>
            <a:round/>
          </a:ln>
          <a:effectLst/>
        </p:spPr>
        <p:txBody>
          <a:bodyPr lIns="66408" tIns="33204" rIns="66408" bIns="33204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GB" sz="1300" kern="0">
              <a:solidFill>
                <a:prstClr val="black"/>
              </a:solidFill>
              <a:effectLst/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3803" y="2489844"/>
            <a:ext cx="2558140" cy="505151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1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Breakdown of oil demand and consumption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95800" y="3339813"/>
            <a:ext cx="1337310" cy="4847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600" b="1" dirty="0" smtClean="0"/>
              <a:t>Import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Production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Export</a:t>
            </a:r>
          </a:p>
          <a:p>
            <a:pPr algn="r">
              <a:spcAft>
                <a:spcPts val="300"/>
              </a:spcAft>
            </a:pPr>
            <a:r>
              <a:rPr lang="en-US" sz="600" b="1" dirty="0" smtClean="0"/>
              <a:t>Demand on domestic market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737100" y="4406613"/>
            <a:ext cx="149860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00" dirty="0" smtClean="0">
                <a:solidFill>
                  <a:srgbClr val="00B0F0"/>
                </a:solidFill>
              </a:rPr>
              <a:t>Source: VYGON consulting</a:t>
            </a:r>
            <a:endParaRPr lang="ru-RU" sz="700" dirty="0">
              <a:solidFill>
                <a:srgbClr val="00B0F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33341" y="179751"/>
            <a:ext cx="1410659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902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Incentive package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6" y="102991"/>
            <a:ext cx="729763" cy="64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127400" y="1871662"/>
            <a:ext cx="8735241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9810" y="4153617"/>
            <a:ext cx="6036013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2236" y="2996329"/>
            <a:ext cx="6053587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84008" y="977967"/>
            <a:ext cx="1714499" cy="6576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3FC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TAXES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50" y="2120747"/>
            <a:ext cx="1712757" cy="6184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3FCD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FINANCIAL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4542" y="3250406"/>
            <a:ext cx="1776046" cy="642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14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Land and infrastructure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82712" y="978948"/>
            <a:ext cx="6213581" cy="535661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 eaLnBrk="1" hangingPunct="1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Tax preferences of the special economic zone </a:t>
            </a:r>
          </a:p>
          <a:p>
            <a:pPr rtl="0" eaLnBrk="1" hangingPunct="1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PSEDA BERINGOVSKY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82712" y="1934118"/>
            <a:ext cx="2877963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 fontAlgn="t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Easy-term loans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82712" y="2269874"/>
            <a:ext cx="6424797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 fontAlgn="t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Subsidies for hiring and training personnel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91505" y="3798638"/>
            <a:ext cx="3194803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 fontAlgn="t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Low land rental rates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82712" y="3134268"/>
            <a:ext cx="2877963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 fontAlgn="t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Developed infrastructure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382712" y="3448593"/>
            <a:ext cx="5817531" cy="306833"/>
          </a:xfrm>
          <a:prstGeom prst="rect">
            <a:avLst/>
          </a:prstGeom>
          <a:effectLst/>
        </p:spPr>
        <p:txBody>
          <a:bodyPr wrap="square" lIns="77925" tIns="38963" rIns="77925" bIns="38963">
            <a:spAutoFit/>
          </a:bodyPr>
          <a:lstStyle/>
          <a:p>
            <a:pPr rtl="0" fontAlgn="t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Low utilities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2712" y="2614166"/>
            <a:ext cx="3538036" cy="306833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15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Free customs zone regime</a:t>
            </a:r>
          </a:p>
        </p:txBody>
      </p:sp>
      <p:sp>
        <p:nvSpPr>
          <p:cNvPr id="30" name="Oval 125"/>
          <p:cNvSpPr/>
          <p:nvPr/>
        </p:nvSpPr>
        <p:spPr>
          <a:xfrm>
            <a:off x="2259608" y="3907632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sp>
        <p:nvSpPr>
          <p:cNvPr id="31" name="Oval 125"/>
          <p:cNvSpPr/>
          <p:nvPr/>
        </p:nvSpPr>
        <p:spPr>
          <a:xfrm>
            <a:off x="2259608" y="3547142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sp>
        <p:nvSpPr>
          <p:cNvPr id="32" name="Oval 125"/>
          <p:cNvSpPr/>
          <p:nvPr/>
        </p:nvSpPr>
        <p:spPr>
          <a:xfrm>
            <a:off x="2259608" y="3226603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sp>
        <p:nvSpPr>
          <p:cNvPr id="33" name="Oval 125"/>
          <p:cNvSpPr/>
          <p:nvPr/>
        </p:nvSpPr>
        <p:spPr>
          <a:xfrm>
            <a:off x="2259608" y="2743386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sp>
        <p:nvSpPr>
          <p:cNvPr id="34" name="Oval 125"/>
          <p:cNvSpPr/>
          <p:nvPr/>
        </p:nvSpPr>
        <p:spPr>
          <a:xfrm>
            <a:off x="2259608" y="2369353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sp>
        <p:nvSpPr>
          <p:cNvPr id="35" name="Oval 125"/>
          <p:cNvSpPr/>
          <p:nvPr/>
        </p:nvSpPr>
        <p:spPr>
          <a:xfrm>
            <a:off x="2250809" y="2033597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sp>
        <p:nvSpPr>
          <p:cNvPr id="36" name="Oval 125"/>
          <p:cNvSpPr/>
          <p:nvPr/>
        </p:nvSpPr>
        <p:spPr>
          <a:xfrm>
            <a:off x="2259616" y="1295671"/>
            <a:ext cx="87923" cy="78041"/>
          </a:xfrm>
          <a:prstGeom prst="ellipse">
            <a:avLst/>
          </a:prstGeom>
          <a:solidFill>
            <a:srgbClr val="3FCDFF"/>
          </a:solidFill>
          <a:ln w="25400" cap="flat" cmpd="sng" algn="ctr">
            <a:noFill/>
            <a:prstDash val="solid"/>
          </a:ln>
          <a:effectLst/>
        </p:spPr>
        <p:txBody>
          <a:bodyPr lIns="66408" tIns="33204" rIns="66408" bIns="33204" anchor="ctr"/>
          <a:lstStyle/>
          <a:p>
            <a:pPr algn="ctr" defTabSz="664079" fontAlgn="auto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ru-RU" kern="0">
              <a:solidFill>
                <a:prstClr val="white"/>
              </a:solidFill>
              <a:effectLst/>
              <a:latin typeface="+mj-lt"/>
              <a:cs typeface="+mn-cs"/>
              <a:sym typeface="Wingdings"/>
            </a:endParaRPr>
          </a:p>
        </p:txBody>
      </p:sp>
      <p:pic>
        <p:nvPicPr>
          <p:cNvPr id="100354" name="Picture 2" descr="N:\20. Презентации\Сибнефть\Месторождение Западно-озёрное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98" y="2192008"/>
            <a:ext cx="2747131" cy="1961609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33341" y="179751"/>
            <a:ext cx="1410659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23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ZAPADNO-OZERNOYE AND VERKHNE-TELEKAISKOYE </a:t>
            </a:r>
            <a:b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</a:br>
            <a:r>
              <a:rPr lang="en-US" sz="17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OIL, GAS AND CONDENSATE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39717" y="1100138"/>
            <a:ext cx="6383215" cy="17645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3FCD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 rtl="0"/>
            <a:r>
              <a:rPr lang="en-US" sz="34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THANKS FOR YOUR ATTENTION!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600" y="3006982"/>
            <a:ext cx="6887901" cy="1925346"/>
          </a:xfrm>
          <a:prstGeom prst="rect">
            <a:avLst/>
          </a:prstGeom>
          <a:noFill/>
          <a:effectLst/>
        </p:spPr>
        <p:txBody>
          <a:bodyPr wrap="square" lIns="77925" tIns="38963" rIns="77925" bIns="38963" rtlCol="0">
            <a:spAutoFit/>
          </a:bodyPr>
          <a:lstStyle/>
          <a:p>
            <a:pPr rtl="0"/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Contact details:</a:t>
            </a:r>
          </a:p>
          <a:p>
            <a:pPr algn="ctr"/>
            <a:endParaRPr lang="ru-RU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Olga </a:t>
            </a:r>
            <a:r>
              <a:rPr lang="en-US" sz="12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Sergeyevna</a:t>
            </a:r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  <a:r>
              <a:rPr lang="en-US" sz="12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Plotnikova</a:t>
            </a:r>
            <a:endParaRPr lang="en-US" sz="1200" b="0" i="1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pPr rtl="0"/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Director, NPO Economics and Direct Investment Development Fund of the Chukotka Autonomous Region</a:t>
            </a:r>
            <a:r>
              <a:rPr lang="en-US" sz="1200" b="0" i="1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.</a:t>
            </a:r>
            <a:endParaRPr lang="ru-RU" sz="1200" b="0" i="1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pPr rtl="0"/>
            <a:r>
              <a:rPr lang="en-US" sz="1200" b="0" i="1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Phone</a:t>
            </a:r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: +7(427 22) 6-93-29 </a:t>
            </a:r>
            <a:endParaRPr lang="ru-RU" sz="1200" b="0" i="1" u="none" strike="noStrike" dirty="0" smtClean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pPr rtl="0"/>
            <a:r>
              <a:rPr lang="en-US" sz="1200" b="0" i="1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ea typeface="Times New Roman"/>
                <a:cs typeface="Times New Roman"/>
                <a:hlinkClick r:id="rId2"/>
              </a:rPr>
              <a:t>www.fond87.ru</a:t>
            </a:r>
            <a:endParaRPr lang="en-US" sz="1200" b="0" i="1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ea typeface="Times New Roman"/>
              <a:cs typeface="Times New Roman"/>
              <a:hlinkClick r:id="rId2"/>
            </a:endParaRPr>
          </a:p>
          <a:p>
            <a:endParaRPr lang="ru-RU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Alexander </a:t>
            </a:r>
            <a:r>
              <a:rPr lang="en-US" sz="12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Valentinovich</a:t>
            </a:r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  <a:r>
              <a:rPr lang="en-US" sz="12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Kabysh</a:t>
            </a:r>
            <a:endParaRPr lang="en-US" sz="1200" b="0" i="1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Times New Roman"/>
              <a:cs typeface="Times New Roman"/>
            </a:endParaRPr>
          </a:p>
          <a:p>
            <a:pPr rtl="0"/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Director General of </a:t>
            </a:r>
            <a:r>
              <a:rPr lang="en-US" sz="1200" b="0" i="1" u="none" strike="noStrike" dirty="0" err="1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Sibneft</a:t>
            </a:r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-Chukotka LLC</a:t>
            </a:r>
          </a:p>
          <a:p>
            <a:pPr rtl="0"/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+7(42722)6-44-46, 6-44-47,</a:t>
            </a:r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  <a:hlinkClick r:id="rId3"/>
              </a:rPr>
              <a:t> http://sibneft.org/</a:t>
            </a:r>
            <a:r>
              <a:rPr lang="en-US" sz="1200" b="0" i="1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  <a:cs typeface="Times New Roman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3341" y="179751"/>
            <a:ext cx="1410659" cy="553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NPO Economics and Direct Investment Development Fund of the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Chukotka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Autonomous Region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632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Z0iO.6chUKGpXoH6.XK_A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71807</TotalTime>
  <Words>573</Words>
  <Application>Microsoft Office PowerPoint</Application>
  <PresentationFormat>Экран (16:9)</PresentationFormat>
  <Paragraphs>170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Zapadno-Ozernoye and  Verkhne-Telekaiskoye  Oil, gas and condensate</vt:lpstr>
      <vt:lpstr>ZAPADNO-OZERNOYE AND VERKHNE-TELEKAISKOYE  OIL, GAS AND CONDENSATE</vt:lpstr>
      <vt:lpstr>IMPLEMENTATION STAGES PROJECT FOR PRODUCTION, TRANSPORTATION AND PROCESSING OF OIL AND GAS</vt:lpstr>
      <vt:lpstr>MARKET CAPACITY — KEY INDICES</vt:lpstr>
      <vt:lpstr>Sales market</vt:lpstr>
      <vt:lpstr>Incentive package</vt:lpstr>
      <vt:lpstr>ZAPADNO-OZERNOYE AND VERKHNE-TELEKAISKOYE  OIL, GAS AND CONDENSATE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Окси</cp:lastModifiedBy>
  <cp:revision>4427</cp:revision>
  <cp:lastPrinted>2017-03-23T07:27:23Z</cp:lastPrinted>
  <dcterms:created xsi:type="dcterms:W3CDTF">2013-12-23T08:36:44Z</dcterms:created>
  <dcterms:modified xsi:type="dcterms:W3CDTF">2017-08-28T18:51:25Z</dcterms:modified>
</cp:coreProperties>
</file>